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9" r:id="rId2"/>
    <p:sldId id="257" r:id="rId3"/>
    <p:sldId id="354" r:id="rId4"/>
    <p:sldId id="328" r:id="rId5"/>
    <p:sldId id="355" r:id="rId6"/>
    <p:sldId id="356" r:id="rId7"/>
    <p:sldId id="329" r:id="rId8"/>
    <p:sldId id="287" r:id="rId9"/>
    <p:sldId id="324" r:id="rId10"/>
    <p:sldId id="325" r:id="rId11"/>
    <p:sldId id="349" r:id="rId12"/>
    <p:sldId id="344" r:id="rId13"/>
    <p:sldId id="345" r:id="rId14"/>
    <p:sldId id="299" r:id="rId15"/>
    <p:sldId id="347" r:id="rId16"/>
    <p:sldId id="350" r:id="rId17"/>
    <p:sldId id="353" r:id="rId18"/>
    <p:sldId id="348" r:id="rId19"/>
    <p:sldId id="300" r:id="rId20"/>
    <p:sldId id="334" r:id="rId21"/>
    <p:sldId id="335" r:id="rId22"/>
    <p:sldId id="333" r:id="rId23"/>
    <p:sldId id="281" r:id="rId2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צגת משרד העבודה והרווחה" id="{3435A250-8D39-4451-A9A6-23D7DCD17AC7}">
          <p14:sldIdLst>
            <p14:sldId id="259"/>
            <p14:sldId id="257"/>
            <p14:sldId id="354"/>
            <p14:sldId id="328"/>
            <p14:sldId id="355"/>
            <p14:sldId id="356"/>
            <p14:sldId id="329"/>
            <p14:sldId id="287"/>
            <p14:sldId id="324"/>
            <p14:sldId id="325"/>
            <p14:sldId id="349"/>
            <p14:sldId id="344"/>
            <p14:sldId id="345"/>
            <p14:sldId id="299"/>
            <p14:sldId id="347"/>
            <p14:sldId id="350"/>
            <p14:sldId id="353"/>
            <p14:sldId id="348"/>
            <p14:sldId id="300"/>
            <p14:sldId id="334"/>
            <p14:sldId id="335"/>
            <p14:sldId id="333"/>
            <p14:sldId id="281"/>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81" autoAdjust="0"/>
    <p:restoredTop sz="93995" autoAdjust="0"/>
  </p:normalViewPr>
  <p:slideViewPr>
    <p:cSldViewPr snapToGrid="0">
      <p:cViewPr varScale="1">
        <p:scale>
          <a:sx n="104" d="100"/>
          <a:sy n="104" d="100"/>
        </p:scale>
        <p:origin x="162" y="7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DCD6D0EA-B9B0-46B6-A72C-4CC493F5D763}" type="datetimeFigureOut">
              <a:rPr lang="en-US" smtClean="0"/>
              <a:t>7/28/2021</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33E033F9-49B9-4449-A99F-F64EE989F225}" type="slidenum">
              <a:rPr lang="en-US" smtClean="0"/>
              <a:t>‹#›</a:t>
            </a:fld>
            <a:endParaRPr lang="en-US"/>
          </a:p>
        </p:txBody>
      </p:sp>
    </p:spTree>
    <p:extLst>
      <p:ext uri="{BB962C8B-B14F-4D97-AF65-F5344CB8AC3E}">
        <p14:creationId xmlns:p14="http://schemas.microsoft.com/office/powerpoint/2010/main" val="29200967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1</a:t>
            </a:fld>
            <a:endParaRPr lang="en-US"/>
          </a:p>
        </p:txBody>
      </p:sp>
    </p:spTree>
    <p:extLst>
      <p:ext uri="{BB962C8B-B14F-4D97-AF65-F5344CB8AC3E}">
        <p14:creationId xmlns:p14="http://schemas.microsoft.com/office/powerpoint/2010/main" val="1767908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10</a:t>
            </a:fld>
            <a:endParaRPr lang="en-US"/>
          </a:p>
        </p:txBody>
      </p:sp>
    </p:spTree>
    <p:extLst>
      <p:ext uri="{BB962C8B-B14F-4D97-AF65-F5344CB8AC3E}">
        <p14:creationId xmlns:p14="http://schemas.microsoft.com/office/powerpoint/2010/main" val="53561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11</a:t>
            </a:fld>
            <a:endParaRPr lang="en-US"/>
          </a:p>
        </p:txBody>
      </p:sp>
    </p:spTree>
    <p:extLst>
      <p:ext uri="{BB962C8B-B14F-4D97-AF65-F5344CB8AC3E}">
        <p14:creationId xmlns:p14="http://schemas.microsoft.com/office/powerpoint/2010/main" val="359844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13</a:t>
            </a:fld>
            <a:endParaRPr lang="en-US"/>
          </a:p>
        </p:txBody>
      </p:sp>
    </p:spTree>
    <p:extLst>
      <p:ext uri="{BB962C8B-B14F-4D97-AF65-F5344CB8AC3E}">
        <p14:creationId xmlns:p14="http://schemas.microsoft.com/office/powerpoint/2010/main" val="187578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14</a:t>
            </a:fld>
            <a:endParaRPr lang="en-US"/>
          </a:p>
        </p:txBody>
      </p:sp>
    </p:spTree>
    <p:extLst>
      <p:ext uri="{BB962C8B-B14F-4D97-AF65-F5344CB8AC3E}">
        <p14:creationId xmlns:p14="http://schemas.microsoft.com/office/powerpoint/2010/main" val="233957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15</a:t>
            </a:fld>
            <a:endParaRPr lang="en-US"/>
          </a:p>
        </p:txBody>
      </p:sp>
    </p:spTree>
    <p:extLst>
      <p:ext uri="{BB962C8B-B14F-4D97-AF65-F5344CB8AC3E}">
        <p14:creationId xmlns:p14="http://schemas.microsoft.com/office/powerpoint/2010/main" val="2084539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18</a:t>
            </a:fld>
            <a:endParaRPr lang="en-US"/>
          </a:p>
        </p:txBody>
      </p:sp>
    </p:spTree>
    <p:extLst>
      <p:ext uri="{BB962C8B-B14F-4D97-AF65-F5344CB8AC3E}">
        <p14:creationId xmlns:p14="http://schemas.microsoft.com/office/powerpoint/2010/main" val="1099146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19</a:t>
            </a:fld>
            <a:endParaRPr lang="en-US"/>
          </a:p>
        </p:txBody>
      </p:sp>
    </p:spTree>
    <p:extLst>
      <p:ext uri="{BB962C8B-B14F-4D97-AF65-F5344CB8AC3E}">
        <p14:creationId xmlns:p14="http://schemas.microsoft.com/office/powerpoint/2010/main" val="362736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20</a:t>
            </a:fld>
            <a:endParaRPr lang="en-US"/>
          </a:p>
        </p:txBody>
      </p:sp>
    </p:spTree>
    <p:extLst>
      <p:ext uri="{BB962C8B-B14F-4D97-AF65-F5344CB8AC3E}">
        <p14:creationId xmlns:p14="http://schemas.microsoft.com/office/powerpoint/2010/main" val="361243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21</a:t>
            </a:fld>
            <a:endParaRPr lang="en-US"/>
          </a:p>
        </p:txBody>
      </p:sp>
    </p:spTree>
    <p:extLst>
      <p:ext uri="{BB962C8B-B14F-4D97-AF65-F5344CB8AC3E}">
        <p14:creationId xmlns:p14="http://schemas.microsoft.com/office/powerpoint/2010/main" val="170395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22</a:t>
            </a:fld>
            <a:endParaRPr lang="en-US"/>
          </a:p>
        </p:txBody>
      </p:sp>
    </p:spTree>
    <p:extLst>
      <p:ext uri="{BB962C8B-B14F-4D97-AF65-F5344CB8AC3E}">
        <p14:creationId xmlns:p14="http://schemas.microsoft.com/office/powerpoint/2010/main" val="262850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2</a:t>
            </a:fld>
            <a:endParaRPr lang="en-US"/>
          </a:p>
        </p:txBody>
      </p:sp>
    </p:spTree>
    <p:extLst>
      <p:ext uri="{BB962C8B-B14F-4D97-AF65-F5344CB8AC3E}">
        <p14:creationId xmlns:p14="http://schemas.microsoft.com/office/powerpoint/2010/main" val="3471950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3</a:t>
            </a:fld>
            <a:endParaRPr lang="en-US"/>
          </a:p>
        </p:txBody>
      </p:sp>
    </p:spTree>
    <p:extLst>
      <p:ext uri="{BB962C8B-B14F-4D97-AF65-F5344CB8AC3E}">
        <p14:creationId xmlns:p14="http://schemas.microsoft.com/office/powerpoint/2010/main" val="229220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4</a:t>
            </a:fld>
            <a:endParaRPr lang="en-US"/>
          </a:p>
        </p:txBody>
      </p:sp>
    </p:spTree>
    <p:extLst>
      <p:ext uri="{BB962C8B-B14F-4D97-AF65-F5344CB8AC3E}">
        <p14:creationId xmlns:p14="http://schemas.microsoft.com/office/powerpoint/2010/main" val="255028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5</a:t>
            </a:fld>
            <a:endParaRPr lang="en-US"/>
          </a:p>
        </p:txBody>
      </p:sp>
    </p:spTree>
    <p:extLst>
      <p:ext uri="{BB962C8B-B14F-4D97-AF65-F5344CB8AC3E}">
        <p14:creationId xmlns:p14="http://schemas.microsoft.com/office/powerpoint/2010/main" val="302915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6</a:t>
            </a:fld>
            <a:endParaRPr lang="en-US"/>
          </a:p>
        </p:txBody>
      </p:sp>
    </p:spTree>
    <p:extLst>
      <p:ext uri="{BB962C8B-B14F-4D97-AF65-F5344CB8AC3E}">
        <p14:creationId xmlns:p14="http://schemas.microsoft.com/office/powerpoint/2010/main" val="246433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7</a:t>
            </a:fld>
            <a:endParaRPr lang="en-US"/>
          </a:p>
        </p:txBody>
      </p:sp>
    </p:spTree>
    <p:extLst>
      <p:ext uri="{BB962C8B-B14F-4D97-AF65-F5344CB8AC3E}">
        <p14:creationId xmlns:p14="http://schemas.microsoft.com/office/powerpoint/2010/main" val="132989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8</a:t>
            </a:fld>
            <a:endParaRPr lang="en-US"/>
          </a:p>
        </p:txBody>
      </p:sp>
    </p:spTree>
    <p:extLst>
      <p:ext uri="{BB962C8B-B14F-4D97-AF65-F5344CB8AC3E}">
        <p14:creationId xmlns:p14="http://schemas.microsoft.com/office/powerpoint/2010/main" val="228123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3E033F9-49B9-4449-A99F-F64EE989F225}" type="slidenum">
              <a:rPr lang="en-US" smtClean="0"/>
              <a:t>9</a:t>
            </a:fld>
            <a:endParaRPr lang="en-US"/>
          </a:p>
        </p:txBody>
      </p:sp>
    </p:spTree>
    <p:extLst>
      <p:ext uri="{BB962C8B-B14F-4D97-AF65-F5344CB8AC3E}">
        <p14:creationId xmlns:p14="http://schemas.microsoft.com/office/powerpoint/2010/main" val="2273993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89D05F-15A1-4D74-8491-528D8A8A3562}"/>
              </a:ext>
            </a:extLst>
          </p:cNvPr>
          <p:cNvSpPr>
            <a:spLocks noGrp="1"/>
          </p:cNvSpPr>
          <p:nvPr>
            <p:ph type="ctrTitle"/>
          </p:nvPr>
        </p:nvSpPr>
        <p:spPr>
          <a:xfrm>
            <a:off x="6442681" y="3024564"/>
            <a:ext cx="4871715" cy="2070948"/>
          </a:xfrm>
        </p:spPr>
        <p:txBody>
          <a:bodyPr anchor="t">
            <a:noAutofit/>
          </a:bodyPr>
          <a:lstStyle>
            <a:lvl1pPr algn="r">
              <a:defRPr sz="5200">
                <a:solidFill>
                  <a:schemeClr val="tx2"/>
                </a:solidFill>
              </a:defRPr>
            </a:lvl1pPr>
          </a:lstStyle>
          <a:p>
            <a:r>
              <a:rPr lang="he-IL" dirty="0"/>
              <a:t>לחץ כדי לערוך סגנון כותרת של תבנית בסיס</a:t>
            </a:r>
            <a:endParaRPr lang="en-US" dirty="0"/>
          </a:p>
        </p:txBody>
      </p:sp>
      <p:sp>
        <p:nvSpPr>
          <p:cNvPr id="3" name="כותרת משנה 2">
            <a:extLst>
              <a:ext uri="{FF2B5EF4-FFF2-40B4-BE49-F238E27FC236}">
                <a16:creationId xmlns:a16="http://schemas.microsoft.com/office/drawing/2014/main" id="{D9F5876B-C2BB-4068-8E72-088B994CC3F4}"/>
              </a:ext>
            </a:extLst>
          </p:cNvPr>
          <p:cNvSpPr>
            <a:spLocks noGrp="1"/>
          </p:cNvSpPr>
          <p:nvPr>
            <p:ph type="subTitle" idx="1"/>
          </p:nvPr>
        </p:nvSpPr>
        <p:spPr>
          <a:xfrm>
            <a:off x="6177434" y="2075259"/>
            <a:ext cx="5136962" cy="856405"/>
          </a:xfrm>
        </p:spPr>
        <p:txBody>
          <a:bodyPr>
            <a:noAutofit/>
          </a:bodyPr>
          <a:lstStyle>
            <a:lvl1pPr marL="0" indent="0" algn="r">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10" name="מציין מיקום של תאריך 3">
            <a:extLst>
              <a:ext uri="{FF2B5EF4-FFF2-40B4-BE49-F238E27FC236}">
                <a16:creationId xmlns:a16="http://schemas.microsoft.com/office/drawing/2014/main" id="{02A053E0-E4E7-4E15-B3A0-84C0D94C1033}"/>
              </a:ext>
            </a:extLst>
          </p:cNvPr>
          <p:cNvSpPr>
            <a:spLocks noGrp="1"/>
          </p:cNvSpPr>
          <p:nvPr>
            <p:ph type="dt" sz="half" idx="10"/>
          </p:nvPr>
        </p:nvSpPr>
        <p:spPr>
          <a:xfrm>
            <a:off x="8571196" y="5813094"/>
            <a:ext cx="2743200" cy="365125"/>
          </a:xfrm>
        </p:spPr>
        <p:txBody>
          <a:bodyPr>
            <a:noAutofit/>
          </a:bodyPr>
          <a:lstStyle>
            <a:lvl1pPr algn="r">
              <a:defRPr b="1">
                <a:solidFill>
                  <a:schemeClr val="tx1"/>
                </a:solidFill>
              </a:defRPr>
            </a:lvl1pPr>
          </a:lstStyle>
          <a:p>
            <a:endParaRPr lang="en-US" dirty="0"/>
          </a:p>
        </p:txBody>
      </p:sp>
    </p:spTree>
    <p:extLst>
      <p:ext uri="{BB962C8B-B14F-4D97-AF65-F5344CB8AC3E}">
        <p14:creationId xmlns:p14="http://schemas.microsoft.com/office/powerpoint/2010/main" val="386533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7E14DC-B57C-4A2A-A976-8CBDF65377A1}"/>
              </a:ext>
            </a:extLst>
          </p:cNvPr>
          <p:cNvSpPr>
            <a:spLocks noGrp="1"/>
          </p:cNvSpPr>
          <p:nvPr>
            <p:ph type="title"/>
          </p:nvPr>
        </p:nvSpPr>
        <p:spPr>
          <a:xfrm>
            <a:off x="542925" y="365125"/>
            <a:ext cx="10675012" cy="577851"/>
          </a:xfrm>
        </p:spPr>
        <p:txBody>
          <a:body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23E1576F-D9EA-48A1-B736-2A0D5A2520E8}"/>
              </a:ext>
            </a:extLst>
          </p:cNvPr>
          <p:cNvSpPr>
            <a:spLocks noGrp="1"/>
          </p:cNvSpPr>
          <p:nvPr>
            <p:ph idx="1"/>
          </p:nvPr>
        </p:nvSpPr>
        <p:spPr>
          <a:xfrm>
            <a:off x="542925" y="1247775"/>
            <a:ext cx="10675012" cy="4571999"/>
          </a:xfrm>
        </p:spPr>
        <p:txBody>
          <a:bodyPr/>
          <a:lstStyle>
            <a:lvl1pPr>
              <a:spcBef>
                <a:spcPts val="1400"/>
              </a:spcBef>
              <a:defRPr/>
            </a:lvl1pPr>
            <a:lvl2pPr marL="360000" indent="-360000">
              <a:spcBef>
                <a:spcPts val="1400"/>
              </a:spcBef>
              <a:defRPr/>
            </a:lvl2pPr>
            <a:lvl3pPr marL="684000" indent="-324000">
              <a:spcBef>
                <a:spcPts val="700"/>
              </a:spcBef>
              <a:defRPr/>
            </a:lvl3pPr>
            <a:lvl4pPr marL="972000" indent="-288000">
              <a:spcBef>
                <a:spcPts val="500"/>
              </a:spcBef>
              <a:defRPr/>
            </a:lvl4pPr>
            <a:lvl5pPr>
              <a:spcBef>
                <a:spcPts val="1400"/>
              </a:spcBef>
              <a:defRPr/>
            </a:lvl5p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6" name="מציין מיקום של מספר שקופית 5">
            <a:extLst>
              <a:ext uri="{FF2B5EF4-FFF2-40B4-BE49-F238E27FC236}">
                <a16:creationId xmlns:a16="http://schemas.microsoft.com/office/drawing/2014/main" id="{3A553326-5826-4F98-BFFA-3EC9331A4752}"/>
              </a:ext>
            </a:extLst>
          </p:cNvPr>
          <p:cNvSpPr>
            <a:spLocks noGrp="1"/>
          </p:cNvSpPr>
          <p:nvPr>
            <p:ph type="sldNum" sz="quarter" idx="12"/>
          </p:nvPr>
        </p:nvSpPr>
        <p:spPr/>
        <p:txBody>
          <a:bodyPr/>
          <a:lstStyle>
            <a:lvl1pPr>
              <a:defRPr b="1"/>
            </a:lvl1pPr>
          </a:lstStyle>
          <a:p>
            <a:fld id="{609A418F-9275-49D5-8046-09A4D500D22A}" type="slidenum">
              <a:rPr lang="en-US" smtClean="0"/>
              <a:pPr/>
              <a:t>‹#›</a:t>
            </a:fld>
            <a:endParaRPr lang="en-US"/>
          </a:p>
        </p:txBody>
      </p:sp>
      <p:sp>
        <p:nvSpPr>
          <p:cNvPr id="7" name="מלבן 6">
            <a:extLst>
              <a:ext uri="{FF2B5EF4-FFF2-40B4-BE49-F238E27FC236}">
                <a16:creationId xmlns:a16="http://schemas.microsoft.com/office/drawing/2014/main" id="{C4D1DC05-A35E-4F51-A174-B516362B5E80}"/>
              </a:ext>
            </a:extLst>
          </p:cNvPr>
          <p:cNvSpPr/>
          <p:nvPr userDrawn="1"/>
        </p:nvSpPr>
        <p:spPr>
          <a:xfrm>
            <a:off x="476887" y="5915024"/>
            <a:ext cx="54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לבן 8">
            <a:extLst>
              <a:ext uri="{FF2B5EF4-FFF2-40B4-BE49-F238E27FC236}">
                <a16:creationId xmlns:a16="http://schemas.microsoft.com/office/drawing/2014/main" id="{9AAF8123-F9B3-44FF-A87C-D4FD1749C275}"/>
              </a:ext>
            </a:extLst>
          </p:cNvPr>
          <p:cNvSpPr/>
          <p:nvPr userDrawn="1"/>
        </p:nvSpPr>
        <p:spPr>
          <a:xfrm>
            <a:off x="11496675" y="365125"/>
            <a:ext cx="54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תמונה 9">
            <a:extLst>
              <a:ext uri="{FF2B5EF4-FFF2-40B4-BE49-F238E27FC236}">
                <a16:creationId xmlns:a16="http://schemas.microsoft.com/office/drawing/2014/main" id="{508298AE-A1A7-4DE2-99BF-11DE43939B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
          <a:stretch/>
        </p:blipFill>
        <p:spPr>
          <a:xfrm>
            <a:off x="8756650" y="5886201"/>
            <a:ext cx="3435350" cy="641600"/>
          </a:xfrm>
          <a:prstGeom prst="rect">
            <a:avLst/>
          </a:prstGeom>
        </p:spPr>
      </p:pic>
    </p:spTree>
    <p:extLst>
      <p:ext uri="{BB962C8B-B14F-4D97-AF65-F5344CB8AC3E}">
        <p14:creationId xmlns:p14="http://schemas.microsoft.com/office/powerpoint/2010/main" val="208244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כותרת ו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7E14DC-B57C-4A2A-A976-8CBDF65377A1}"/>
              </a:ext>
            </a:extLst>
          </p:cNvPr>
          <p:cNvSpPr>
            <a:spLocks noGrp="1"/>
          </p:cNvSpPr>
          <p:nvPr>
            <p:ph type="title"/>
          </p:nvPr>
        </p:nvSpPr>
        <p:spPr>
          <a:xfrm>
            <a:off x="542925" y="365125"/>
            <a:ext cx="10675012" cy="577851"/>
          </a:xfrm>
        </p:spPr>
        <p:txBody>
          <a:bodyPr/>
          <a:lstStyle/>
          <a:p>
            <a:r>
              <a:rPr lang="he-IL" dirty="0"/>
              <a:t>לחץ כדי לערוך סגנון כותרת של תבנית בסיס</a:t>
            </a:r>
            <a:endParaRPr lang="en-US" dirty="0"/>
          </a:p>
        </p:txBody>
      </p:sp>
      <p:sp>
        <p:nvSpPr>
          <p:cNvPr id="3" name="מציין מיקום תוכן 2">
            <a:extLst>
              <a:ext uri="{FF2B5EF4-FFF2-40B4-BE49-F238E27FC236}">
                <a16:creationId xmlns:a16="http://schemas.microsoft.com/office/drawing/2014/main" id="{23E1576F-D9EA-48A1-B736-2A0D5A2520E8}"/>
              </a:ext>
            </a:extLst>
          </p:cNvPr>
          <p:cNvSpPr>
            <a:spLocks noGrp="1"/>
          </p:cNvSpPr>
          <p:nvPr>
            <p:ph idx="1"/>
          </p:nvPr>
        </p:nvSpPr>
        <p:spPr>
          <a:xfrm>
            <a:off x="542925" y="1247775"/>
            <a:ext cx="5148000" cy="4571999"/>
          </a:xfrm>
        </p:spPr>
        <p:txBody>
          <a:bodyPr/>
          <a:lstStyle>
            <a:lvl1pPr>
              <a:spcBef>
                <a:spcPts val="1400"/>
              </a:spcBef>
              <a:defRPr/>
            </a:lvl1pPr>
            <a:lvl2pPr marL="360000" indent="-360000">
              <a:spcBef>
                <a:spcPts val="1400"/>
              </a:spcBef>
              <a:defRPr/>
            </a:lvl2pPr>
            <a:lvl3pPr marL="684000" indent="-324000">
              <a:spcBef>
                <a:spcPts val="700"/>
              </a:spcBef>
              <a:defRPr/>
            </a:lvl3pPr>
            <a:lvl4pPr marL="972000" indent="-288000">
              <a:spcBef>
                <a:spcPts val="500"/>
              </a:spcBef>
              <a:defRPr/>
            </a:lvl4pPr>
            <a:lvl5pPr>
              <a:spcBef>
                <a:spcPts val="1400"/>
              </a:spcBef>
              <a:defRPr/>
            </a:lvl5p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6" name="מציין מיקום של מספר שקופית 5">
            <a:extLst>
              <a:ext uri="{FF2B5EF4-FFF2-40B4-BE49-F238E27FC236}">
                <a16:creationId xmlns:a16="http://schemas.microsoft.com/office/drawing/2014/main" id="{3A553326-5826-4F98-BFFA-3EC9331A4752}"/>
              </a:ext>
            </a:extLst>
          </p:cNvPr>
          <p:cNvSpPr>
            <a:spLocks noGrp="1"/>
          </p:cNvSpPr>
          <p:nvPr>
            <p:ph type="sldNum" sz="quarter" idx="12"/>
          </p:nvPr>
        </p:nvSpPr>
        <p:spPr/>
        <p:txBody>
          <a:bodyPr/>
          <a:lstStyle>
            <a:lvl1pPr>
              <a:defRPr b="1"/>
            </a:lvl1pPr>
          </a:lstStyle>
          <a:p>
            <a:fld id="{609A418F-9275-49D5-8046-09A4D500D22A}" type="slidenum">
              <a:rPr lang="en-US" smtClean="0"/>
              <a:pPr/>
              <a:t>‹#›</a:t>
            </a:fld>
            <a:endParaRPr lang="en-US"/>
          </a:p>
        </p:txBody>
      </p:sp>
      <p:sp>
        <p:nvSpPr>
          <p:cNvPr id="7" name="מלבן 6">
            <a:extLst>
              <a:ext uri="{FF2B5EF4-FFF2-40B4-BE49-F238E27FC236}">
                <a16:creationId xmlns:a16="http://schemas.microsoft.com/office/drawing/2014/main" id="{C4D1DC05-A35E-4F51-A174-B516362B5E80}"/>
              </a:ext>
            </a:extLst>
          </p:cNvPr>
          <p:cNvSpPr/>
          <p:nvPr userDrawn="1"/>
        </p:nvSpPr>
        <p:spPr>
          <a:xfrm>
            <a:off x="476887" y="5915024"/>
            <a:ext cx="54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לבן 8">
            <a:extLst>
              <a:ext uri="{FF2B5EF4-FFF2-40B4-BE49-F238E27FC236}">
                <a16:creationId xmlns:a16="http://schemas.microsoft.com/office/drawing/2014/main" id="{9AAF8123-F9B3-44FF-A87C-D4FD1749C275}"/>
              </a:ext>
            </a:extLst>
          </p:cNvPr>
          <p:cNvSpPr/>
          <p:nvPr userDrawn="1"/>
        </p:nvSpPr>
        <p:spPr>
          <a:xfrm>
            <a:off x="11496675" y="365125"/>
            <a:ext cx="54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מציין מיקום תוכן 2">
            <a:extLst>
              <a:ext uri="{FF2B5EF4-FFF2-40B4-BE49-F238E27FC236}">
                <a16:creationId xmlns:a16="http://schemas.microsoft.com/office/drawing/2014/main" id="{BFC366AA-6D43-416D-9D69-CB90B8E3A28C}"/>
              </a:ext>
            </a:extLst>
          </p:cNvPr>
          <p:cNvSpPr>
            <a:spLocks noGrp="1"/>
          </p:cNvSpPr>
          <p:nvPr>
            <p:ph idx="14"/>
          </p:nvPr>
        </p:nvSpPr>
        <p:spPr>
          <a:xfrm>
            <a:off x="6069937" y="1247775"/>
            <a:ext cx="5148000" cy="4571999"/>
          </a:xfrm>
        </p:spPr>
        <p:txBody>
          <a:bodyPr/>
          <a:lstStyle>
            <a:lvl1pPr>
              <a:spcBef>
                <a:spcPts val="1400"/>
              </a:spcBef>
              <a:defRPr/>
            </a:lvl1pPr>
            <a:lvl2pPr marL="360000" indent="-360000">
              <a:spcBef>
                <a:spcPts val="1400"/>
              </a:spcBef>
              <a:defRPr/>
            </a:lvl2pPr>
            <a:lvl3pPr marL="684000" indent="-324000">
              <a:spcBef>
                <a:spcPts val="700"/>
              </a:spcBef>
              <a:defRPr/>
            </a:lvl3pPr>
            <a:lvl4pPr marL="972000" indent="-288000">
              <a:spcBef>
                <a:spcPts val="500"/>
              </a:spcBef>
              <a:defRPr/>
            </a:lvl4pPr>
            <a:lvl5pPr>
              <a:spcBef>
                <a:spcPts val="1400"/>
              </a:spcBef>
              <a:defRPr/>
            </a:lvl5p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pic>
        <p:nvPicPr>
          <p:cNvPr id="10" name="תמונה 9">
            <a:extLst>
              <a:ext uri="{FF2B5EF4-FFF2-40B4-BE49-F238E27FC236}">
                <a16:creationId xmlns:a16="http://schemas.microsoft.com/office/drawing/2014/main" id="{7CC4C1CB-BDC0-4D06-8A3C-73B7C759B5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
          <a:stretch/>
        </p:blipFill>
        <p:spPr>
          <a:xfrm>
            <a:off x="8756650" y="5886201"/>
            <a:ext cx="3435350" cy="641600"/>
          </a:xfrm>
          <a:prstGeom prst="rect">
            <a:avLst/>
          </a:prstGeom>
        </p:spPr>
      </p:pic>
    </p:spTree>
    <p:extLst>
      <p:ext uri="{BB962C8B-B14F-4D97-AF65-F5344CB8AC3E}">
        <p14:creationId xmlns:p14="http://schemas.microsoft.com/office/powerpoint/2010/main" val="25667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D20633-0C2F-49EE-AFF1-F7598A7B6E13}"/>
              </a:ext>
            </a:extLst>
          </p:cNvPr>
          <p:cNvSpPr>
            <a:spLocks noGrp="1"/>
          </p:cNvSpPr>
          <p:nvPr>
            <p:ph type="title"/>
          </p:nvPr>
        </p:nvSpPr>
        <p:spPr>
          <a:xfrm>
            <a:off x="7402392" y="287850"/>
            <a:ext cx="3938325" cy="3995737"/>
          </a:xfrm>
        </p:spPr>
        <p:txBody>
          <a:bodyPr anchor="t">
            <a:noAutofit/>
          </a:bodyPr>
          <a:lstStyle>
            <a:lvl1pPr>
              <a:lnSpc>
                <a:spcPct val="100000"/>
              </a:lnSpc>
              <a:spcBef>
                <a:spcPts val="1000"/>
              </a:spcBef>
              <a:defRPr sz="4000"/>
            </a:lvl1pPr>
          </a:lstStyle>
          <a:p>
            <a:r>
              <a:rPr lang="he-IL" dirty="0"/>
              <a:t>לחץ כדי לערוך סגנון כותרת של תבנית בסיס</a:t>
            </a:r>
            <a:endParaRPr lang="en-US" dirty="0"/>
          </a:p>
        </p:txBody>
      </p:sp>
      <p:sp>
        <p:nvSpPr>
          <p:cNvPr id="3" name="מציין מיקום טקסט 2">
            <a:extLst>
              <a:ext uri="{FF2B5EF4-FFF2-40B4-BE49-F238E27FC236}">
                <a16:creationId xmlns:a16="http://schemas.microsoft.com/office/drawing/2014/main" id="{50229848-F0A1-4810-8BDD-782246B4325D}"/>
              </a:ext>
            </a:extLst>
          </p:cNvPr>
          <p:cNvSpPr>
            <a:spLocks noGrp="1"/>
          </p:cNvSpPr>
          <p:nvPr>
            <p:ph type="body" idx="1"/>
          </p:nvPr>
        </p:nvSpPr>
        <p:spPr>
          <a:xfrm>
            <a:off x="7402391" y="4685325"/>
            <a:ext cx="3938326" cy="1125537"/>
          </a:xfrm>
        </p:spPr>
        <p:txBody>
          <a:bodyPr>
            <a:noAutofit/>
          </a:bodyPr>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ערוך סגנונות טקסט של תבנית בסיס</a:t>
            </a:r>
          </a:p>
        </p:txBody>
      </p:sp>
      <p:sp>
        <p:nvSpPr>
          <p:cNvPr id="6" name="מציין מיקום של מספר שקופית 5">
            <a:extLst>
              <a:ext uri="{FF2B5EF4-FFF2-40B4-BE49-F238E27FC236}">
                <a16:creationId xmlns:a16="http://schemas.microsoft.com/office/drawing/2014/main" id="{821528EA-A4F1-442E-9B26-4B8B1AC07246}"/>
              </a:ext>
            </a:extLst>
          </p:cNvPr>
          <p:cNvSpPr>
            <a:spLocks noGrp="1"/>
          </p:cNvSpPr>
          <p:nvPr>
            <p:ph type="sldNum" sz="quarter" idx="12"/>
          </p:nvPr>
        </p:nvSpPr>
        <p:spPr>
          <a:xfrm>
            <a:off x="542925" y="6118225"/>
            <a:ext cx="561975" cy="365125"/>
          </a:xfrm>
        </p:spPr>
        <p:txBody>
          <a:bodyPr>
            <a:noAutofit/>
          </a:bodyPr>
          <a:lstStyle>
            <a:lvl1pPr algn="l" rtl="0">
              <a:defRPr sz="1100" b="1">
                <a:solidFill>
                  <a:schemeClr val="bg1"/>
                </a:solidFill>
              </a:defRPr>
            </a:lvl1pPr>
          </a:lstStyle>
          <a:p>
            <a:fld id="{609A418F-9275-49D5-8046-09A4D500D22A}" type="slidenum">
              <a:rPr lang="en-US" smtClean="0"/>
              <a:pPr/>
              <a:t>‹#›</a:t>
            </a:fld>
            <a:endParaRPr lang="en-US"/>
          </a:p>
        </p:txBody>
      </p:sp>
      <p:sp>
        <p:nvSpPr>
          <p:cNvPr id="9" name="מלבן 8">
            <a:extLst>
              <a:ext uri="{FF2B5EF4-FFF2-40B4-BE49-F238E27FC236}">
                <a16:creationId xmlns:a16="http://schemas.microsoft.com/office/drawing/2014/main" id="{8CC99EF2-C662-4A33-A101-1F9CB8A4D51E}"/>
              </a:ext>
            </a:extLst>
          </p:cNvPr>
          <p:cNvSpPr/>
          <p:nvPr userDrawn="1"/>
        </p:nvSpPr>
        <p:spPr>
          <a:xfrm>
            <a:off x="476887" y="5915024"/>
            <a:ext cx="54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מלבן 9">
            <a:extLst>
              <a:ext uri="{FF2B5EF4-FFF2-40B4-BE49-F238E27FC236}">
                <a16:creationId xmlns:a16="http://schemas.microsoft.com/office/drawing/2014/main" id="{D7AC8192-E620-47BA-9F6A-BD699E2E0B0C}"/>
              </a:ext>
            </a:extLst>
          </p:cNvPr>
          <p:cNvSpPr/>
          <p:nvPr userDrawn="1"/>
        </p:nvSpPr>
        <p:spPr>
          <a:xfrm>
            <a:off x="11496675" y="365125"/>
            <a:ext cx="54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8" name="תמונה 7">
            <a:extLst>
              <a:ext uri="{FF2B5EF4-FFF2-40B4-BE49-F238E27FC236}">
                <a16:creationId xmlns:a16="http://schemas.microsoft.com/office/drawing/2014/main" id="{B13D889C-689E-4E4D-9FCB-F80367D37C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770924" y="5866790"/>
            <a:ext cx="3417775" cy="658368"/>
          </a:xfrm>
          <a:prstGeom prst="rect">
            <a:avLst/>
          </a:prstGeom>
        </p:spPr>
      </p:pic>
    </p:spTree>
    <p:extLst>
      <p:ext uri="{BB962C8B-B14F-4D97-AF65-F5344CB8AC3E}">
        <p14:creationId xmlns:p14="http://schemas.microsoft.com/office/powerpoint/2010/main" val="190218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D20633-0C2F-49EE-AFF1-F7598A7B6E13}"/>
              </a:ext>
            </a:extLst>
          </p:cNvPr>
          <p:cNvSpPr>
            <a:spLocks noGrp="1"/>
          </p:cNvSpPr>
          <p:nvPr>
            <p:ph type="title"/>
          </p:nvPr>
        </p:nvSpPr>
        <p:spPr>
          <a:xfrm>
            <a:off x="7402392" y="287850"/>
            <a:ext cx="3938325" cy="3995737"/>
          </a:xfrm>
        </p:spPr>
        <p:txBody>
          <a:bodyPr anchor="t">
            <a:noAutofit/>
          </a:bodyPr>
          <a:lstStyle>
            <a:lvl1pPr>
              <a:lnSpc>
                <a:spcPct val="100000"/>
              </a:lnSpc>
              <a:spcBef>
                <a:spcPts val="1000"/>
              </a:spcBef>
              <a:defRPr sz="4000"/>
            </a:lvl1pPr>
          </a:lstStyle>
          <a:p>
            <a:r>
              <a:rPr lang="he-IL" dirty="0"/>
              <a:t>לחץ כדי לערוך סגנון כותרת של תבנית בסיס</a:t>
            </a:r>
            <a:endParaRPr lang="en-US" dirty="0"/>
          </a:p>
        </p:txBody>
      </p:sp>
      <p:sp>
        <p:nvSpPr>
          <p:cNvPr id="3" name="מציין מיקום טקסט 2">
            <a:extLst>
              <a:ext uri="{FF2B5EF4-FFF2-40B4-BE49-F238E27FC236}">
                <a16:creationId xmlns:a16="http://schemas.microsoft.com/office/drawing/2014/main" id="{50229848-F0A1-4810-8BDD-782246B4325D}"/>
              </a:ext>
            </a:extLst>
          </p:cNvPr>
          <p:cNvSpPr>
            <a:spLocks noGrp="1"/>
          </p:cNvSpPr>
          <p:nvPr>
            <p:ph type="body" idx="1"/>
          </p:nvPr>
        </p:nvSpPr>
        <p:spPr>
          <a:xfrm>
            <a:off x="7402391" y="4685325"/>
            <a:ext cx="3938326" cy="1125537"/>
          </a:xfrm>
        </p:spPr>
        <p:txBody>
          <a:bodyPr>
            <a:noAutofit/>
          </a:bodyPr>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ערוך סגנונות טקסט של תבנית בסיס</a:t>
            </a:r>
          </a:p>
        </p:txBody>
      </p:sp>
      <p:sp>
        <p:nvSpPr>
          <p:cNvPr id="6" name="מציין מיקום של מספר שקופית 5">
            <a:extLst>
              <a:ext uri="{FF2B5EF4-FFF2-40B4-BE49-F238E27FC236}">
                <a16:creationId xmlns:a16="http://schemas.microsoft.com/office/drawing/2014/main" id="{821528EA-A4F1-442E-9B26-4B8B1AC07246}"/>
              </a:ext>
            </a:extLst>
          </p:cNvPr>
          <p:cNvSpPr>
            <a:spLocks noGrp="1"/>
          </p:cNvSpPr>
          <p:nvPr>
            <p:ph type="sldNum" sz="quarter" idx="12"/>
          </p:nvPr>
        </p:nvSpPr>
        <p:spPr>
          <a:xfrm>
            <a:off x="542925" y="6118225"/>
            <a:ext cx="561975" cy="365125"/>
          </a:xfrm>
        </p:spPr>
        <p:txBody>
          <a:bodyPr>
            <a:noAutofit/>
          </a:bodyPr>
          <a:lstStyle>
            <a:lvl1pPr algn="l" rtl="0">
              <a:defRPr sz="1100" b="1">
                <a:solidFill>
                  <a:schemeClr val="bg1"/>
                </a:solidFill>
              </a:defRPr>
            </a:lvl1pPr>
          </a:lstStyle>
          <a:p>
            <a:fld id="{609A418F-9275-49D5-8046-09A4D500D22A}" type="slidenum">
              <a:rPr lang="en-US" smtClean="0"/>
              <a:pPr/>
              <a:t>‹#›</a:t>
            </a:fld>
            <a:endParaRPr lang="en-US"/>
          </a:p>
        </p:txBody>
      </p:sp>
      <p:sp>
        <p:nvSpPr>
          <p:cNvPr id="9" name="מלבן 8">
            <a:extLst>
              <a:ext uri="{FF2B5EF4-FFF2-40B4-BE49-F238E27FC236}">
                <a16:creationId xmlns:a16="http://schemas.microsoft.com/office/drawing/2014/main" id="{8CC99EF2-C662-4A33-A101-1F9CB8A4D51E}"/>
              </a:ext>
            </a:extLst>
          </p:cNvPr>
          <p:cNvSpPr/>
          <p:nvPr userDrawn="1"/>
        </p:nvSpPr>
        <p:spPr>
          <a:xfrm>
            <a:off x="476887" y="5915024"/>
            <a:ext cx="54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מלבן 9">
            <a:extLst>
              <a:ext uri="{FF2B5EF4-FFF2-40B4-BE49-F238E27FC236}">
                <a16:creationId xmlns:a16="http://schemas.microsoft.com/office/drawing/2014/main" id="{D7AC8192-E620-47BA-9F6A-BD699E2E0B0C}"/>
              </a:ext>
            </a:extLst>
          </p:cNvPr>
          <p:cNvSpPr/>
          <p:nvPr userDrawn="1"/>
        </p:nvSpPr>
        <p:spPr>
          <a:xfrm>
            <a:off x="11496675" y="365125"/>
            <a:ext cx="54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תמונה 6">
            <a:extLst>
              <a:ext uri="{FF2B5EF4-FFF2-40B4-BE49-F238E27FC236}">
                <a16:creationId xmlns:a16="http://schemas.microsoft.com/office/drawing/2014/main" id="{F566B324-F6D0-4DBC-B064-AF1F25D09A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770924" y="5866790"/>
            <a:ext cx="3417775" cy="658368"/>
          </a:xfrm>
          <a:prstGeom prst="rect">
            <a:avLst/>
          </a:prstGeom>
        </p:spPr>
      </p:pic>
    </p:spTree>
    <p:extLst>
      <p:ext uri="{BB962C8B-B14F-4D97-AF65-F5344CB8AC3E}">
        <p14:creationId xmlns:p14="http://schemas.microsoft.com/office/powerpoint/2010/main" val="33399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D20633-0C2F-49EE-AFF1-F7598A7B6E13}"/>
              </a:ext>
            </a:extLst>
          </p:cNvPr>
          <p:cNvSpPr>
            <a:spLocks noGrp="1"/>
          </p:cNvSpPr>
          <p:nvPr>
            <p:ph type="title"/>
          </p:nvPr>
        </p:nvSpPr>
        <p:spPr>
          <a:xfrm>
            <a:off x="7402392" y="287850"/>
            <a:ext cx="3938325" cy="3995737"/>
          </a:xfrm>
        </p:spPr>
        <p:txBody>
          <a:bodyPr anchor="t">
            <a:noAutofit/>
          </a:bodyPr>
          <a:lstStyle>
            <a:lvl1pPr>
              <a:lnSpc>
                <a:spcPct val="100000"/>
              </a:lnSpc>
              <a:spcBef>
                <a:spcPts val="1000"/>
              </a:spcBef>
              <a:defRPr sz="4000"/>
            </a:lvl1pPr>
          </a:lstStyle>
          <a:p>
            <a:r>
              <a:rPr lang="he-IL" dirty="0"/>
              <a:t>לחץ כדי לערוך סגנון כותרת של תבנית בסיס</a:t>
            </a:r>
            <a:endParaRPr lang="en-US" dirty="0"/>
          </a:p>
        </p:txBody>
      </p:sp>
      <p:sp>
        <p:nvSpPr>
          <p:cNvPr id="3" name="מציין מיקום טקסט 2">
            <a:extLst>
              <a:ext uri="{FF2B5EF4-FFF2-40B4-BE49-F238E27FC236}">
                <a16:creationId xmlns:a16="http://schemas.microsoft.com/office/drawing/2014/main" id="{50229848-F0A1-4810-8BDD-782246B4325D}"/>
              </a:ext>
            </a:extLst>
          </p:cNvPr>
          <p:cNvSpPr>
            <a:spLocks noGrp="1"/>
          </p:cNvSpPr>
          <p:nvPr>
            <p:ph type="body" idx="1"/>
          </p:nvPr>
        </p:nvSpPr>
        <p:spPr>
          <a:xfrm>
            <a:off x="7402391" y="4685325"/>
            <a:ext cx="3938326" cy="1125537"/>
          </a:xfrm>
        </p:spPr>
        <p:txBody>
          <a:bodyPr>
            <a:noAutofit/>
          </a:bodyPr>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ערוך סגנונות טקסט של תבנית בסיס</a:t>
            </a:r>
          </a:p>
        </p:txBody>
      </p:sp>
      <p:sp>
        <p:nvSpPr>
          <p:cNvPr id="6" name="מציין מיקום של מספר שקופית 5">
            <a:extLst>
              <a:ext uri="{FF2B5EF4-FFF2-40B4-BE49-F238E27FC236}">
                <a16:creationId xmlns:a16="http://schemas.microsoft.com/office/drawing/2014/main" id="{821528EA-A4F1-442E-9B26-4B8B1AC07246}"/>
              </a:ext>
            </a:extLst>
          </p:cNvPr>
          <p:cNvSpPr>
            <a:spLocks noGrp="1"/>
          </p:cNvSpPr>
          <p:nvPr>
            <p:ph type="sldNum" sz="quarter" idx="12"/>
          </p:nvPr>
        </p:nvSpPr>
        <p:spPr>
          <a:xfrm>
            <a:off x="542925" y="6118225"/>
            <a:ext cx="561975" cy="365125"/>
          </a:xfrm>
        </p:spPr>
        <p:txBody>
          <a:bodyPr>
            <a:noAutofit/>
          </a:bodyPr>
          <a:lstStyle>
            <a:lvl1pPr algn="l" rtl="0">
              <a:defRPr sz="1100" b="1">
                <a:solidFill>
                  <a:schemeClr val="tx1"/>
                </a:solidFill>
              </a:defRPr>
            </a:lvl1pPr>
          </a:lstStyle>
          <a:p>
            <a:fld id="{609A418F-9275-49D5-8046-09A4D500D22A}" type="slidenum">
              <a:rPr lang="en-US" smtClean="0"/>
              <a:pPr/>
              <a:t>‹#›</a:t>
            </a:fld>
            <a:endParaRPr lang="en-US"/>
          </a:p>
        </p:txBody>
      </p:sp>
      <p:sp>
        <p:nvSpPr>
          <p:cNvPr id="9" name="מלבן 8">
            <a:extLst>
              <a:ext uri="{FF2B5EF4-FFF2-40B4-BE49-F238E27FC236}">
                <a16:creationId xmlns:a16="http://schemas.microsoft.com/office/drawing/2014/main" id="{8CC99EF2-C662-4A33-A101-1F9CB8A4D51E}"/>
              </a:ext>
            </a:extLst>
          </p:cNvPr>
          <p:cNvSpPr/>
          <p:nvPr userDrawn="1"/>
        </p:nvSpPr>
        <p:spPr>
          <a:xfrm>
            <a:off x="476887" y="5915024"/>
            <a:ext cx="54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מלבן 9">
            <a:extLst>
              <a:ext uri="{FF2B5EF4-FFF2-40B4-BE49-F238E27FC236}">
                <a16:creationId xmlns:a16="http://schemas.microsoft.com/office/drawing/2014/main" id="{D7AC8192-E620-47BA-9F6A-BD699E2E0B0C}"/>
              </a:ext>
            </a:extLst>
          </p:cNvPr>
          <p:cNvSpPr/>
          <p:nvPr userDrawn="1"/>
        </p:nvSpPr>
        <p:spPr>
          <a:xfrm>
            <a:off x="11496675" y="365125"/>
            <a:ext cx="54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תמונה 6">
            <a:extLst>
              <a:ext uri="{FF2B5EF4-FFF2-40B4-BE49-F238E27FC236}">
                <a16:creationId xmlns:a16="http://schemas.microsoft.com/office/drawing/2014/main" id="{F566B324-F6D0-4DBC-B064-AF1F25D09A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770924" y="5866790"/>
            <a:ext cx="3417775" cy="658368"/>
          </a:xfrm>
          <a:prstGeom prst="rect">
            <a:avLst/>
          </a:prstGeom>
        </p:spPr>
      </p:pic>
    </p:spTree>
    <p:extLst>
      <p:ext uri="{BB962C8B-B14F-4D97-AF65-F5344CB8AC3E}">
        <p14:creationId xmlns:p14="http://schemas.microsoft.com/office/powerpoint/2010/main" val="423489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D20633-0C2F-49EE-AFF1-F7598A7B6E13}"/>
              </a:ext>
            </a:extLst>
          </p:cNvPr>
          <p:cNvSpPr>
            <a:spLocks noGrp="1"/>
          </p:cNvSpPr>
          <p:nvPr>
            <p:ph type="title"/>
          </p:nvPr>
        </p:nvSpPr>
        <p:spPr>
          <a:xfrm>
            <a:off x="7402392" y="287850"/>
            <a:ext cx="3938325" cy="3995737"/>
          </a:xfrm>
        </p:spPr>
        <p:txBody>
          <a:bodyPr anchor="t">
            <a:noAutofit/>
          </a:bodyPr>
          <a:lstStyle>
            <a:lvl1pPr>
              <a:lnSpc>
                <a:spcPct val="100000"/>
              </a:lnSpc>
              <a:spcBef>
                <a:spcPts val="1000"/>
              </a:spcBef>
              <a:defRPr sz="4000"/>
            </a:lvl1pPr>
          </a:lstStyle>
          <a:p>
            <a:r>
              <a:rPr lang="he-IL" dirty="0"/>
              <a:t>לחץ כדי לערוך סגנון כותרת של תבנית בסיס</a:t>
            </a:r>
            <a:endParaRPr lang="en-US" dirty="0"/>
          </a:p>
        </p:txBody>
      </p:sp>
      <p:sp>
        <p:nvSpPr>
          <p:cNvPr id="3" name="מציין מיקום טקסט 2">
            <a:extLst>
              <a:ext uri="{FF2B5EF4-FFF2-40B4-BE49-F238E27FC236}">
                <a16:creationId xmlns:a16="http://schemas.microsoft.com/office/drawing/2014/main" id="{50229848-F0A1-4810-8BDD-782246B4325D}"/>
              </a:ext>
            </a:extLst>
          </p:cNvPr>
          <p:cNvSpPr>
            <a:spLocks noGrp="1"/>
          </p:cNvSpPr>
          <p:nvPr>
            <p:ph type="body" idx="1"/>
          </p:nvPr>
        </p:nvSpPr>
        <p:spPr>
          <a:xfrm>
            <a:off x="7402391" y="4685325"/>
            <a:ext cx="3938326" cy="1125537"/>
          </a:xfrm>
        </p:spPr>
        <p:txBody>
          <a:bodyPr>
            <a:noAutofit/>
          </a:bodyPr>
          <a:lstStyle>
            <a:lvl1pPr marL="0" indent="0">
              <a:buNone/>
              <a:defRPr sz="2400">
                <a:solidFill>
                  <a:schemeClr val="tx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ערוך סגנונות טקסט של תבנית בסיס</a:t>
            </a:r>
          </a:p>
        </p:txBody>
      </p:sp>
      <p:sp>
        <p:nvSpPr>
          <p:cNvPr id="6" name="מציין מיקום של מספר שקופית 5">
            <a:extLst>
              <a:ext uri="{FF2B5EF4-FFF2-40B4-BE49-F238E27FC236}">
                <a16:creationId xmlns:a16="http://schemas.microsoft.com/office/drawing/2014/main" id="{821528EA-A4F1-442E-9B26-4B8B1AC07246}"/>
              </a:ext>
            </a:extLst>
          </p:cNvPr>
          <p:cNvSpPr>
            <a:spLocks noGrp="1"/>
          </p:cNvSpPr>
          <p:nvPr>
            <p:ph type="sldNum" sz="quarter" idx="12"/>
          </p:nvPr>
        </p:nvSpPr>
        <p:spPr>
          <a:xfrm>
            <a:off x="542925" y="6118225"/>
            <a:ext cx="561975" cy="365125"/>
          </a:xfrm>
        </p:spPr>
        <p:txBody>
          <a:bodyPr>
            <a:noAutofit/>
          </a:bodyPr>
          <a:lstStyle>
            <a:lvl1pPr algn="l" rtl="0">
              <a:defRPr sz="1100" b="1">
                <a:solidFill>
                  <a:schemeClr val="bg1"/>
                </a:solidFill>
              </a:defRPr>
            </a:lvl1pPr>
          </a:lstStyle>
          <a:p>
            <a:fld id="{609A418F-9275-49D5-8046-09A4D500D22A}" type="slidenum">
              <a:rPr lang="en-US" smtClean="0"/>
              <a:pPr/>
              <a:t>‹#›</a:t>
            </a:fld>
            <a:endParaRPr lang="en-US"/>
          </a:p>
        </p:txBody>
      </p:sp>
      <p:sp>
        <p:nvSpPr>
          <p:cNvPr id="9" name="מלבן 8">
            <a:extLst>
              <a:ext uri="{FF2B5EF4-FFF2-40B4-BE49-F238E27FC236}">
                <a16:creationId xmlns:a16="http://schemas.microsoft.com/office/drawing/2014/main" id="{8CC99EF2-C662-4A33-A101-1F9CB8A4D51E}"/>
              </a:ext>
            </a:extLst>
          </p:cNvPr>
          <p:cNvSpPr/>
          <p:nvPr userDrawn="1"/>
        </p:nvSpPr>
        <p:spPr>
          <a:xfrm>
            <a:off x="476887" y="5915024"/>
            <a:ext cx="54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מלבן 9">
            <a:extLst>
              <a:ext uri="{FF2B5EF4-FFF2-40B4-BE49-F238E27FC236}">
                <a16:creationId xmlns:a16="http://schemas.microsoft.com/office/drawing/2014/main" id="{D7AC8192-E620-47BA-9F6A-BD699E2E0B0C}"/>
              </a:ext>
            </a:extLst>
          </p:cNvPr>
          <p:cNvSpPr/>
          <p:nvPr userDrawn="1"/>
        </p:nvSpPr>
        <p:spPr>
          <a:xfrm>
            <a:off x="11496675" y="365125"/>
            <a:ext cx="54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7" name="תמונה 6">
            <a:extLst>
              <a:ext uri="{FF2B5EF4-FFF2-40B4-BE49-F238E27FC236}">
                <a16:creationId xmlns:a16="http://schemas.microsoft.com/office/drawing/2014/main" id="{F566B324-F6D0-4DBC-B064-AF1F25D09A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770924" y="5866790"/>
            <a:ext cx="3417775" cy="658368"/>
          </a:xfrm>
          <a:prstGeom prst="rect">
            <a:avLst/>
          </a:prstGeom>
        </p:spPr>
      </p:pic>
    </p:spTree>
    <p:extLst>
      <p:ext uri="{BB962C8B-B14F-4D97-AF65-F5344CB8AC3E}">
        <p14:creationId xmlns:p14="http://schemas.microsoft.com/office/powerpoint/2010/main" val="326039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961E363-7449-4FB6-832F-03B7BE8E7AEB}"/>
              </a:ext>
            </a:extLst>
          </p:cNvPr>
          <p:cNvSpPr>
            <a:spLocks noGrp="1"/>
          </p:cNvSpPr>
          <p:nvPr>
            <p:ph type="title"/>
          </p:nvPr>
        </p:nvSpPr>
        <p:spPr>
          <a:xfrm>
            <a:off x="542925" y="365125"/>
            <a:ext cx="10248900" cy="577851"/>
          </a:xfrm>
          <a:prstGeom prst="rect">
            <a:avLst/>
          </a:prstGeom>
        </p:spPr>
        <p:txBody>
          <a:bodyPr vert="horz" lIns="91440" tIns="45720" rIns="91440" bIns="45720" rtlCol="1" anchor="ctr">
            <a:noAutofit/>
          </a:bodyPr>
          <a:lstStyle/>
          <a:p>
            <a:r>
              <a:rPr lang="he-IL" dirty="0"/>
              <a:t>לחץ כדי לערוך סגנון כותרת של תבנית בסיס</a:t>
            </a:r>
            <a:endParaRPr lang="en-US" dirty="0"/>
          </a:p>
        </p:txBody>
      </p:sp>
      <p:sp>
        <p:nvSpPr>
          <p:cNvPr id="3" name="מציין מיקום טקסט 2">
            <a:extLst>
              <a:ext uri="{FF2B5EF4-FFF2-40B4-BE49-F238E27FC236}">
                <a16:creationId xmlns:a16="http://schemas.microsoft.com/office/drawing/2014/main" id="{7AEE89C9-71B9-44D7-960B-5CF637A6355F}"/>
              </a:ext>
            </a:extLst>
          </p:cNvPr>
          <p:cNvSpPr>
            <a:spLocks noGrp="1"/>
          </p:cNvSpPr>
          <p:nvPr>
            <p:ph type="body" idx="1"/>
          </p:nvPr>
        </p:nvSpPr>
        <p:spPr>
          <a:xfrm>
            <a:off x="542925" y="1247775"/>
            <a:ext cx="10248900" cy="4571999"/>
          </a:xfrm>
          <a:prstGeom prst="rect">
            <a:avLst/>
          </a:prstGeom>
        </p:spPr>
        <p:txBody>
          <a:bodyPr vert="horz" lIns="91440" tIns="45720" rIns="91440" bIns="45720" rtlCol="1">
            <a:noAutofit/>
          </a:bodyPr>
          <a:lstStyle/>
          <a:p>
            <a:pPr lvl="0"/>
            <a:r>
              <a:rPr lang="he-IL" dirty="0"/>
              <a:t>ערוך סגנונות טקסט של תבנית בסיס</a:t>
            </a:r>
          </a:p>
          <a:p>
            <a:pPr lvl="1"/>
            <a:r>
              <a:rPr lang="he-IL" dirty="0"/>
              <a:t>רמה שניה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מציין מיקום של תאריך 3">
            <a:extLst>
              <a:ext uri="{FF2B5EF4-FFF2-40B4-BE49-F238E27FC236}">
                <a16:creationId xmlns:a16="http://schemas.microsoft.com/office/drawing/2014/main" id="{39191E5F-88CD-4419-9AAB-C532C872BC73}"/>
              </a:ext>
            </a:extLst>
          </p:cNvPr>
          <p:cNvSpPr>
            <a:spLocks noGrp="1"/>
          </p:cNvSpPr>
          <p:nvPr>
            <p:ph type="dt" sz="half" idx="2"/>
          </p:nvPr>
        </p:nvSpPr>
        <p:spPr>
          <a:xfrm>
            <a:off x="1200150" y="6118225"/>
            <a:ext cx="2743200" cy="365125"/>
          </a:xfrm>
          <a:prstGeom prst="rect">
            <a:avLst/>
          </a:prstGeom>
        </p:spPr>
        <p:txBody>
          <a:bodyPr vert="horz" lIns="91440" tIns="45720" rIns="91440" bIns="45720" rtlCol="1" anchor="ctr">
            <a:noAutofit/>
          </a:bodyPr>
          <a:lstStyle>
            <a:lvl1pPr algn="l">
              <a:defRPr sz="1100" baseline="0">
                <a:solidFill>
                  <a:schemeClr val="tx1">
                    <a:tint val="75000"/>
                  </a:schemeClr>
                </a:solidFill>
                <a:latin typeface="News Gothic MT" panose="020B0504020203020204" pitchFamily="34" charset="0"/>
                <a:cs typeface="Gisha" panose="020B0502040204020203" pitchFamily="34" charset="-79"/>
              </a:defRPr>
            </a:lvl1pPr>
          </a:lstStyle>
          <a:p>
            <a:endParaRPr lang="en-US" dirty="0"/>
          </a:p>
        </p:txBody>
      </p:sp>
      <p:sp>
        <p:nvSpPr>
          <p:cNvPr id="5" name="מציין מיקום של כותרת תחתונה 4">
            <a:extLst>
              <a:ext uri="{FF2B5EF4-FFF2-40B4-BE49-F238E27FC236}">
                <a16:creationId xmlns:a16="http://schemas.microsoft.com/office/drawing/2014/main" id="{AF85332B-0BE3-4CF6-BF14-8BE9D82637EA}"/>
              </a:ext>
            </a:extLst>
          </p:cNvPr>
          <p:cNvSpPr>
            <a:spLocks noGrp="1"/>
          </p:cNvSpPr>
          <p:nvPr>
            <p:ph type="ftr" sz="quarter" idx="3"/>
          </p:nvPr>
        </p:nvSpPr>
        <p:spPr>
          <a:xfrm>
            <a:off x="4038600" y="6118225"/>
            <a:ext cx="4114800" cy="365125"/>
          </a:xfrm>
          <a:prstGeom prst="rect">
            <a:avLst/>
          </a:prstGeom>
        </p:spPr>
        <p:txBody>
          <a:bodyPr vert="horz" lIns="91440" tIns="45720" rIns="91440" bIns="45720" rtlCol="1" anchor="ctr">
            <a:noAutofit/>
          </a:bodyPr>
          <a:lstStyle>
            <a:lvl1pPr algn="ctr">
              <a:defRPr sz="1100" baseline="0">
                <a:solidFill>
                  <a:schemeClr val="tx1">
                    <a:tint val="75000"/>
                  </a:schemeClr>
                </a:solidFill>
                <a:latin typeface="News Gothic MT" panose="020B0504020203020204" pitchFamily="34" charset="0"/>
                <a:cs typeface="Gisha" panose="020B0502040204020203" pitchFamily="34" charset="-79"/>
              </a:defRPr>
            </a:lvl1pPr>
          </a:lstStyle>
          <a:p>
            <a:endParaRPr lang="en-US" dirty="0"/>
          </a:p>
        </p:txBody>
      </p:sp>
      <p:sp>
        <p:nvSpPr>
          <p:cNvPr id="6" name="מציין מיקום של מספר שקופית 5">
            <a:extLst>
              <a:ext uri="{FF2B5EF4-FFF2-40B4-BE49-F238E27FC236}">
                <a16:creationId xmlns:a16="http://schemas.microsoft.com/office/drawing/2014/main" id="{10B39978-D146-40F3-B2FE-C5DDAF948FDC}"/>
              </a:ext>
            </a:extLst>
          </p:cNvPr>
          <p:cNvSpPr>
            <a:spLocks noGrp="1"/>
          </p:cNvSpPr>
          <p:nvPr>
            <p:ph type="sldNum" sz="quarter" idx="4"/>
          </p:nvPr>
        </p:nvSpPr>
        <p:spPr>
          <a:xfrm>
            <a:off x="542925" y="6118225"/>
            <a:ext cx="561975" cy="365125"/>
          </a:xfrm>
          <a:prstGeom prst="rect">
            <a:avLst/>
          </a:prstGeom>
        </p:spPr>
        <p:txBody>
          <a:bodyPr vert="horz" lIns="91440" tIns="45720" rIns="91440" bIns="45720" rtlCol="1" anchor="ctr">
            <a:noAutofit/>
          </a:bodyPr>
          <a:lstStyle>
            <a:lvl1pPr algn="l" rtl="0">
              <a:defRPr sz="1100" baseline="0">
                <a:solidFill>
                  <a:schemeClr val="tx2"/>
                </a:solidFill>
                <a:latin typeface="News Gothic MT" panose="020B0504020203020204" pitchFamily="34" charset="0"/>
                <a:cs typeface="Gisha" panose="020B0502040204020203" pitchFamily="34" charset="-79"/>
              </a:defRPr>
            </a:lvl1pPr>
          </a:lstStyle>
          <a:p>
            <a:fld id="{609A418F-9275-49D5-8046-09A4D500D22A}" type="slidenum">
              <a:rPr lang="en-US" smtClean="0"/>
              <a:pPr/>
              <a:t>‹#›</a:t>
            </a:fld>
            <a:endParaRPr lang="en-US"/>
          </a:p>
        </p:txBody>
      </p:sp>
    </p:spTree>
    <p:extLst>
      <p:ext uri="{BB962C8B-B14F-4D97-AF65-F5344CB8AC3E}">
        <p14:creationId xmlns:p14="http://schemas.microsoft.com/office/powerpoint/2010/main" val="2043149743"/>
      </p:ext>
    </p:extLst>
  </p:cSld>
  <p:clrMap bg1="lt1" tx1="dk1" bg2="lt2" tx2="dk2" accent1="accent1" accent2="accent2" accent3="accent3" accent4="accent4" accent5="accent5" accent6="accent6" hlink="hlink" folHlink="folHlink"/>
  <p:sldLayoutIdLst>
    <p:sldLayoutId id="2147483653" r:id="rId1"/>
    <p:sldLayoutId id="2147483650" r:id="rId2"/>
    <p:sldLayoutId id="2147483655" r:id="rId3"/>
    <p:sldLayoutId id="2147483651" r:id="rId4"/>
    <p:sldLayoutId id="2147483654" r:id="rId5"/>
    <p:sldLayoutId id="2147483656" r:id="rId6"/>
    <p:sldLayoutId id="2147483657" r:id="rId7"/>
  </p:sldLayoutIdLst>
  <p:hf hdr="0" ftr="0" dt="0"/>
  <p:txStyles>
    <p:titleStyle>
      <a:lvl1pPr algn="r" defTabSz="914400" rtl="1" eaLnBrk="1" latinLnBrk="0" hangingPunct="1">
        <a:lnSpc>
          <a:spcPct val="90000"/>
        </a:lnSpc>
        <a:spcBef>
          <a:spcPct val="0"/>
        </a:spcBef>
        <a:buNone/>
        <a:defRPr sz="4000" b="1" kern="1200" baseline="0">
          <a:solidFill>
            <a:schemeClr val="tx1"/>
          </a:solidFill>
          <a:latin typeface="News Gothic MT" panose="020B0604020202020204" pitchFamily="34" charset="0"/>
          <a:ea typeface="+mj-ea"/>
          <a:cs typeface="Gisha" panose="020B0502040204020203" pitchFamily="34" charset="-79"/>
        </a:defRPr>
      </a:lvl1pPr>
    </p:titleStyle>
    <p:bodyStyle>
      <a:lvl1pPr marL="0" indent="0" algn="r" defTabSz="914400" rtl="1" eaLnBrk="1" latinLnBrk="0" hangingPunct="1">
        <a:lnSpc>
          <a:spcPct val="100000"/>
        </a:lnSpc>
        <a:spcBef>
          <a:spcPts val="10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24000" indent="-324000" algn="r" defTabSz="914400" rtl="1" eaLnBrk="1" latinLnBrk="0" hangingPunct="1">
        <a:lnSpc>
          <a:spcPct val="100000"/>
        </a:lnSpc>
        <a:spcBef>
          <a:spcPts val="10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1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864000" indent="-252000" algn="r" defTabSz="914400" rtl="1" eaLnBrk="1" latinLnBrk="0" hangingPunct="1">
        <a:lnSpc>
          <a:spcPct val="100000"/>
        </a:lnSpc>
        <a:spcBef>
          <a:spcPts val="3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0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labor-shovarim.co.i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4.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80FAEA-9913-41E2-8A05-92CA8EB7435A}"/>
              </a:ext>
            </a:extLst>
          </p:cNvPr>
          <p:cNvSpPr>
            <a:spLocks noGrp="1"/>
          </p:cNvSpPr>
          <p:nvPr>
            <p:ph type="ctrTitle"/>
          </p:nvPr>
        </p:nvSpPr>
        <p:spPr>
          <a:xfrm>
            <a:off x="5889524" y="6251927"/>
            <a:ext cx="6234426" cy="561824"/>
          </a:xfrm>
        </p:spPr>
        <p:txBody>
          <a:bodyPr/>
          <a:lstStyle/>
          <a:p>
            <a:r>
              <a:rPr lang="he-IL" sz="3200" dirty="0"/>
              <a:t>ההכשרה </a:t>
            </a:r>
            <a:r>
              <a:rPr lang="he-IL" sz="3200" dirty="0" smtClean="0"/>
              <a:t>שלנו</a:t>
            </a:r>
            <a:r>
              <a:rPr lang="he-IL" sz="3200" dirty="0"/>
              <a:t> </a:t>
            </a:r>
            <a:r>
              <a:rPr lang="he-IL" sz="3200" dirty="0" smtClean="0"/>
              <a:t>- ההצלחה </a:t>
            </a:r>
            <a:r>
              <a:rPr lang="he-IL" sz="3200" dirty="0"/>
              <a:t>שלכם!</a:t>
            </a:r>
            <a:endParaRPr lang="en-US" sz="3200" dirty="0"/>
          </a:p>
        </p:txBody>
      </p:sp>
      <p:sp>
        <p:nvSpPr>
          <p:cNvPr id="5" name="כותרת משנה 4">
            <a:extLst>
              <a:ext uri="{FF2B5EF4-FFF2-40B4-BE49-F238E27FC236}">
                <a16:creationId xmlns:a16="http://schemas.microsoft.com/office/drawing/2014/main" id="{A3DE7D8D-AF53-40C6-AE71-382EBDC5DE0D}"/>
              </a:ext>
            </a:extLst>
          </p:cNvPr>
          <p:cNvSpPr>
            <a:spLocks noGrp="1"/>
          </p:cNvSpPr>
          <p:nvPr>
            <p:ph type="subTitle" idx="1"/>
          </p:nvPr>
        </p:nvSpPr>
        <p:spPr>
          <a:xfrm>
            <a:off x="5815159" y="2181344"/>
            <a:ext cx="6102313" cy="1543840"/>
          </a:xfrm>
        </p:spPr>
        <p:txBody>
          <a:bodyPr/>
          <a:lstStyle/>
          <a:p>
            <a:pPr algn="ctr">
              <a:lnSpc>
                <a:spcPct val="150000"/>
              </a:lnSpc>
            </a:pPr>
            <a:r>
              <a:rPr lang="he-IL" sz="2800" dirty="0"/>
              <a:t>אגף בכיר להכשרה מקצועית ולפיתוח כ"א</a:t>
            </a:r>
            <a:r>
              <a:rPr lang="en-US" sz="2800" dirty="0"/>
              <a:t/>
            </a:r>
            <a:br>
              <a:rPr lang="en-US" sz="2800" dirty="0"/>
            </a:br>
            <a:r>
              <a:rPr lang="he-IL" sz="3200" b="1" dirty="0" smtClean="0"/>
              <a:t>יחידת הכשרה למקצוע</a:t>
            </a:r>
            <a:endParaRPr lang="he-IL" sz="3200" b="1" dirty="0"/>
          </a:p>
        </p:txBody>
      </p:sp>
    </p:spTree>
    <p:extLst>
      <p:ext uri="{BB962C8B-B14F-4D97-AF65-F5344CB8AC3E}">
        <p14:creationId xmlns:p14="http://schemas.microsoft.com/office/powerpoint/2010/main" val="4177715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29744" y="355293"/>
            <a:ext cx="10675012" cy="577851"/>
          </a:xfrm>
        </p:spPr>
        <p:txBody>
          <a:bodyPr vert="horz" lIns="91440" tIns="45720" rIns="91440" bIns="45720" rtlCol="1" anchor="ctr">
            <a:noAutofit/>
          </a:bodyPr>
          <a:lstStyle/>
          <a:p>
            <a:r>
              <a:rPr lang="he-IL" sz="3600" dirty="0"/>
              <a:t>הכשרה מקצועית בחניכות - סטארטר</a:t>
            </a:r>
            <a:endParaRPr lang="en-US" sz="3600" dirty="0"/>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265471" y="1046698"/>
            <a:ext cx="5425454" cy="3372639"/>
          </a:xfrm>
        </p:spPr>
        <p:txBody>
          <a:bodyPr/>
          <a:lstStyle/>
          <a:p>
            <a:pPr>
              <a:lnSpc>
                <a:spcPct val="150000"/>
              </a:lnSpc>
              <a:spcBef>
                <a:spcPts val="0"/>
              </a:spcBef>
            </a:pPr>
            <a:r>
              <a:rPr lang="he-IL" sz="2000" dirty="0"/>
              <a:t>העובדים מקבלים:</a:t>
            </a:r>
          </a:p>
          <a:p>
            <a:pPr lvl="1">
              <a:lnSpc>
                <a:spcPct val="150000"/>
              </a:lnSpc>
              <a:spcBef>
                <a:spcPts val="0"/>
              </a:spcBef>
            </a:pPr>
            <a:r>
              <a:rPr lang="he-IL" sz="2000" dirty="0"/>
              <a:t>מימון מלא של </a:t>
            </a:r>
            <a:r>
              <a:rPr lang="he-IL" sz="2000" dirty="0" smtClean="0"/>
              <a:t>שכר הלימוד ותעודה ממשלתית.</a:t>
            </a:r>
            <a:endParaRPr lang="he-IL" sz="2000" dirty="0"/>
          </a:p>
          <a:p>
            <a:pPr lvl="1">
              <a:lnSpc>
                <a:spcPct val="150000"/>
              </a:lnSpc>
              <a:spcBef>
                <a:spcPts val="0"/>
              </a:spcBef>
            </a:pPr>
            <a:r>
              <a:rPr lang="he-IL" sz="2000" dirty="0"/>
              <a:t>תעסוקה בשכר בגין </a:t>
            </a:r>
            <a:r>
              <a:rPr lang="he-IL" sz="2000" dirty="0" smtClean="0"/>
              <a:t>הימים אצל </a:t>
            </a:r>
            <a:r>
              <a:rPr lang="he-IL" sz="2000" dirty="0"/>
              <a:t>המעסיק</a:t>
            </a:r>
            <a:r>
              <a:rPr lang="he-IL" sz="2000" dirty="0" smtClean="0"/>
              <a:t>.</a:t>
            </a:r>
          </a:p>
          <a:p>
            <a:pPr lvl="1">
              <a:lnSpc>
                <a:spcPct val="150000"/>
              </a:lnSpc>
              <a:spcBef>
                <a:spcPts val="0"/>
              </a:spcBef>
            </a:pPr>
            <a:r>
              <a:rPr lang="he-IL" sz="2000" dirty="0" smtClean="0"/>
              <a:t>סדנאות פיתוח קריירה ומיומנויות רכות לטובת השתלבות מיטבית בעולם העבודה.</a:t>
            </a:r>
            <a:endParaRPr lang="he-IL" sz="2000" dirty="0"/>
          </a:p>
          <a:p>
            <a:pPr lvl="1">
              <a:lnSpc>
                <a:spcPct val="150000"/>
              </a:lnSpc>
              <a:spcBef>
                <a:spcPts val="0"/>
              </a:spcBef>
            </a:pPr>
            <a:r>
              <a:rPr lang="he-IL" sz="2000" dirty="0"/>
              <a:t>ליווי אישי וליווי מקצועי.</a:t>
            </a:r>
          </a:p>
          <a:p>
            <a:pPr lvl="1">
              <a:lnSpc>
                <a:spcPct val="150000"/>
              </a:lnSpc>
              <a:spcBef>
                <a:spcPts val="0"/>
              </a:spcBef>
            </a:pPr>
            <a:r>
              <a:rPr lang="he-IL" sz="2000" dirty="0" smtClean="0"/>
              <a:t>רכישת </a:t>
            </a:r>
            <a:r>
              <a:rPr lang="he-IL" sz="2000" dirty="0"/>
              <a:t>ניסיון מקצועי ומיומנויות עבודה</a:t>
            </a:r>
            <a:r>
              <a:rPr lang="he-IL" sz="2000" dirty="0" smtClean="0"/>
              <a:t>.</a:t>
            </a:r>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10</a:t>
            </a:fld>
            <a:endParaRPr lang="en-US"/>
          </a:p>
        </p:txBody>
      </p:sp>
      <p:sp>
        <p:nvSpPr>
          <p:cNvPr id="3" name="מציין מיקום תוכן 2">
            <a:extLst>
              <a:ext uri="{FF2B5EF4-FFF2-40B4-BE49-F238E27FC236}">
                <a16:creationId xmlns:a16="http://schemas.microsoft.com/office/drawing/2014/main" id="{F61A6CC8-8ECE-45EF-AD21-63FC7A8C1C05}"/>
              </a:ext>
            </a:extLst>
          </p:cNvPr>
          <p:cNvSpPr>
            <a:spLocks noGrp="1"/>
          </p:cNvSpPr>
          <p:nvPr>
            <p:ph idx="14"/>
          </p:nvPr>
        </p:nvSpPr>
        <p:spPr>
          <a:xfrm>
            <a:off x="5801033" y="1046698"/>
            <a:ext cx="5702762" cy="3300311"/>
          </a:xfrm>
        </p:spPr>
        <p:txBody>
          <a:bodyPr/>
          <a:lstStyle/>
          <a:p>
            <a:pPr>
              <a:lnSpc>
                <a:spcPct val="150000"/>
              </a:lnSpc>
              <a:spcBef>
                <a:spcPts val="0"/>
              </a:spcBef>
            </a:pPr>
            <a:r>
              <a:rPr lang="he-IL" sz="2000" dirty="0"/>
              <a:t>המעסיקים מקבלים:</a:t>
            </a:r>
          </a:p>
          <a:p>
            <a:pPr lvl="1">
              <a:lnSpc>
                <a:spcPct val="150000"/>
              </a:lnSpc>
              <a:spcBef>
                <a:spcPts val="0"/>
              </a:spcBef>
            </a:pPr>
            <a:r>
              <a:rPr lang="he-IL" sz="2000" dirty="0"/>
              <a:t>סיוע בגיוס ומיון </a:t>
            </a:r>
            <a:r>
              <a:rPr lang="he-IL" sz="2000" dirty="0" smtClean="0"/>
              <a:t>עובדים, בהתאם לפרופיל עובד.</a:t>
            </a:r>
            <a:endParaRPr lang="he-IL" sz="2000" dirty="0"/>
          </a:p>
          <a:p>
            <a:pPr lvl="1">
              <a:lnSpc>
                <a:spcPct val="150000"/>
              </a:lnSpc>
              <a:spcBef>
                <a:spcPts val="0"/>
              </a:spcBef>
            </a:pPr>
            <a:r>
              <a:rPr lang="he-IL" sz="2000" dirty="0"/>
              <a:t>מענקים למעסיקים עד 6,900 ₪ עבור כל תלמיד במהלך ההכשרה </a:t>
            </a:r>
            <a:endParaRPr lang="he-IL" sz="2000" dirty="0" smtClean="0"/>
          </a:p>
          <a:p>
            <a:pPr lvl="1">
              <a:lnSpc>
                <a:spcPct val="150000"/>
              </a:lnSpc>
              <a:spcBef>
                <a:spcPts val="0"/>
              </a:spcBef>
            </a:pPr>
            <a:r>
              <a:rPr lang="he-IL" sz="2000" dirty="0" smtClean="0"/>
              <a:t>תכנית </a:t>
            </a:r>
            <a:r>
              <a:rPr lang="he-IL" sz="2000" dirty="0"/>
              <a:t>לימודים </a:t>
            </a:r>
            <a:r>
              <a:rPr lang="he-IL" sz="2000" dirty="0" smtClean="0"/>
              <a:t>מותאמת לצרכי </a:t>
            </a:r>
            <a:r>
              <a:rPr lang="he-IL" sz="2000" dirty="0"/>
              <a:t>המעסיקים.</a:t>
            </a:r>
          </a:p>
          <a:p>
            <a:pPr lvl="1">
              <a:lnSpc>
                <a:spcPct val="150000"/>
              </a:lnSpc>
              <a:spcBef>
                <a:spcPts val="0"/>
              </a:spcBef>
            </a:pPr>
            <a:r>
              <a:rPr lang="he-IL" sz="2000" dirty="0"/>
              <a:t>אפשרות "לגדל" ולפתח את הדור המקצועי הבא במקום </a:t>
            </a:r>
            <a:r>
              <a:rPr lang="he-IL" sz="2000" dirty="0" smtClean="0"/>
              <a:t>העבודה</a:t>
            </a:r>
            <a:r>
              <a:rPr lang="he-IL" sz="2000" dirty="0"/>
              <a:t>.</a:t>
            </a:r>
            <a:endParaRPr lang="he-IL" sz="2000" dirty="0" smtClean="0"/>
          </a:p>
        </p:txBody>
      </p:sp>
      <p:pic>
        <p:nvPicPr>
          <p:cNvPr id="6" name="תמונה 5"/>
          <p:cNvPicPr>
            <a:picLocks noChangeAspect="1"/>
          </p:cNvPicPr>
          <p:nvPr/>
        </p:nvPicPr>
        <p:blipFill rotWithShape="1">
          <a:blip r:embed="rId3" cstate="print">
            <a:extLst>
              <a:ext uri="{28A0092B-C50C-407E-A947-70E740481C1C}">
                <a14:useLocalDpi xmlns:a14="http://schemas.microsoft.com/office/drawing/2010/main" val="0"/>
              </a:ext>
            </a:extLst>
          </a:blip>
          <a:srcRect l="6688" t="23730" r="7476" b="23729"/>
          <a:stretch/>
        </p:blipFill>
        <p:spPr>
          <a:xfrm>
            <a:off x="6738958" y="4704661"/>
            <a:ext cx="4665798" cy="1930690"/>
          </a:xfrm>
          <a:prstGeom prst="rect">
            <a:avLst/>
          </a:prstGeom>
        </p:spPr>
      </p:pic>
      <p:sp>
        <p:nvSpPr>
          <p:cNvPr id="7" name="TextBox 6"/>
          <p:cNvSpPr txBox="1"/>
          <p:nvPr/>
        </p:nvSpPr>
        <p:spPr>
          <a:xfrm>
            <a:off x="7759056" y="4365759"/>
            <a:ext cx="2233158" cy="400110"/>
          </a:xfrm>
          <a:prstGeom prst="rect">
            <a:avLst/>
          </a:prstGeom>
          <a:noFill/>
        </p:spPr>
        <p:txBody>
          <a:bodyPr wrap="square" rtlCol="1">
            <a:spAutoFit/>
          </a:bodyPr>
          <a:lstStyle/>
          <a:p>
            <a:r>
              <a:rPr lang="he-IL" sz="2000" b="1" dirty="0">
                <a:latin typeface="Gisha" panose="020B0502040204020203" pitchFamily="34" charset="-79"/>
                <a:cs typeface="Gisha" panose="020B0502040204020203" pitchFamily="34" charset="-79"/>
              </a:rPr>
              <a:t>משובי מעסיקים</a:t>
            </a:r>
          </a:p>
        </p:txBody>
      </p:sp>
      <p:pic>
        <p:nvPicPr>
          <p:cNvPr id="8" name="תמונה 7"/>
          <p:cNvPicPr>
            <a:picLocks noChangeAspect="1"/>
          </p:cNvPicPr>
          <p:nvPr/>
        </p:nvPicPr>
        <p:blipFill rotWithShape="1">
          <a:blip r:embed="rId4" cstate="print">
            <a:extLst>
              <a:ext uri="{28A0092B-C50C-407E-A947-70E740481C1C}">
                <a14:useLocalDpi xmlns:a14="http://schemas.microsoft.com/office/drawing/2010/main" val="0"/>
              </a:ext>
            </a:extLst>
          </a:blip>
          <a:srcRect l="4725" t="21016" r="7863" b="24342"/>
          <a:stretch/>
        </p:blipFill>
        <p:spPr>
          <a:xfrm>
            <a:off x="1343081" y="4591856"/>
            <a:ext cx="4361812" cy="2156300"/>
          </a:xfrm>
          <a:prstGeom prst="rect">
            <a:avLst/>
          </a:prstGeom>
        </p:spPr>
      </p:pic>
      <p:sp>
        <p:nvSpPr>
          <p:cNvPr id="10" name="TextBox 9"/>
          <p:cNvSpPr txBox="1"/>
          <p:nvPr/>
        </p:nvSpPr>
        <p:spPr>
          <a:xfrm>
            <a:off x="2230124" y="4361182"/>
            <a:ext cx="2233158" cy="400110"/>
          </a:xfrm>
          <a:prstGeom prst="rect">
            <a:avLst/>
          </a:prstGeom>
          <a:noFill/>
        </p:spPr>
        <p:txBody>
          <a:bodyPr wrap="square" rtlCol="1">
            <a:spAutoFit/>
          </a:bodyPr>
          <a:lstStyle/>
          <a:p>
            <a:r>
              <a:rPr lang="he-IL" sz="2000" b="1" dirty="0">
                <a:latin typeface="Gisha" panose="020B0502040204020203" pitchFamily="34" charset="-79"/>
                <a:cs typeface="Gisha" panose="020B0502040204020203" pitchFamily="34" charset="-79"/>
              </a:rPr>
              <a:t>משובי </a:t>
            </a:r>
            <a:r>
              <a:rPr lang="he-IL" sz="2000" b="1" dirty="0" smtClean="0">
                <a:latin typeface="Gisha" panose="020B0502040204020203" pitchFamily="34" charset="-79"/>
                <a:cs typeface="Gisha" panose="020B0502040204020203" pitchFamily="34" charset="-79"/>
              </a:rPr>
              <a:t>חניכים</a:t>
            </a:r>
            <a:endParaRPr lang="he-IL" sz="2000" b="1"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4279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631416" y="345245"/>
            <a:ext cx="10675012" cy="577851"/>
          </a:xfrm>
        </p:spPr>
        <p:txBody>
          <a:bodyPr/>
          <a:lstStyle/>
          <a:p>
            <a:r>
              <a:rPr lang="he-IL" sz="3600" dirty="0" smtClean="0"/>
              <a:t>המסלול הירוק להכשרה מקצועית בשיתוף מעסיקים</a:t>
            </a:r>
            <a:endParaRPr lang="en-US" sz="3600" dirty="0"/>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631416" y="1234661"/>
            <a:ext cx="10962863" cy="4571999"/>
          </a:xfrm>
        </p:spPr>
        <p:txBody>
          <a:bodyPr/>
          <a:lstStyle/>
          <a:p>
            <a:pPr marL="0" lvl="1" indent="0">
              <a:lnSpc>
                <a:spcPct val="150000"/>
              </a:lnSpc>
              <a:spcBef>
                <a:spcPts val="0"/>
              </a:spcBef>
              <a:buNone/>
            </a:pPr>
            <a:r>
              <a:rPr lang="he-IL" sz="2000" b="1" dirty="0"/>
              <a:t>מסלול מהיר וחדשני להכשרה מקצועית </a:t>
            </a:r>
            <a:r>
              <a:rPr lang="he-IL" sz="2000" b="1" u="sng" dirty="0"/>
              <a:t>במימון </a:t>
            </a:r>
            <a:r>
              <a:rPr lang="he-IL" sz="2000" b="1" u="sng" dirty="0" smtClean="0"/>
              <a:t>המדינה:</a:t>
            </a:r>
          </a:p>
          <a:p>
            <a:pPr lvl="1">
              <a:lnSpc>
                <a:spcPct val="150000"/>
              </a:lnSpc>
              <a:spcBef>
                <a:spcPts val="0"/>
              </a:spcBef>
            </a:pPr>
            <a:r>
              <a:rPr lang="he-IL" sz="2000" dirty="0"/>
              <a:t>נוהל אישור מהיר</a:t>
            </a:r>
          </a:p>
          <a:p>
            <a:pPr lvl="1">
              <a:lnSpc>
                <a:spcPct val="150000"/>
              </a:lnSpc>
              <a:spcBef>
                <a:spcPts val="0"/>
              </a:spcBef>
            </a:pPr>
            <a:r>
              <a:rPr lang="he-IL" sz="2000" dirty="0"/>
              <a:t>מקצועות חדשים</a:t>
            </a:r>
          </a:p>
          <a:p>
            <a:pPr lvl="1">
              <a:lnSpc>
                <a:spcPct val="150000"/>
              </a:lnSpc>
              <a:spcBef>
                <a:spcPts val="0"/>
              </a:spcBef>
            </a:pPr>
            <a:r>
              <a:rPr lang="he-IL" sz="2000" dirty="0"/>
              <a:t>מוסדות הכשרה שאינם מוכרים</a:t>
            </a:r>
          </a:p>
          <a:p>
            <a:pPr lvl="1">
              <a:lnSpc>
                <a:spcPct val="150000"/>
              </a:lnSpc>
              <a:spcBef>
                <a:spcPts val="0"/>
              </a:spcBef>
            </a:pPr>
            <a:r>
              <a:rPr lang="he-IL" sz="2000" dirty="0"/>
              <a:t>השמה בסיום ההכשרה </a:t>
            </a:r>
          </a:p>
          <a:p>
            <a:pPr marL="0" lvl="1" indent="0">
              <a:lnSpc>
                <a:spcPct val="150000"/>
              </a:lnSpc>
              <a:spcBef>
                <a:spcPts val="0"/>
              </a:spcBef>
              <a:buNone/>
            </a:pPr>
            <a:r>
              <a:rPr lang="he-IL" sz="2000" dirty="0" smtClean="0"/>
              <a:t>המסלול מופעל </a:t>
            </a:r>
            <a:r>
              <a:rPr lang="he-IL" sz="2000" dirty="0"/>
              <a:t>ע"י נותן שירותים שתפקידו לסייע ביצירת כיתות לימוד מלאות אשר בוגריהן יושמו במקומות עבודה, ע"י חיבור בין מעסיקים לבין מוסדות הכשרה או לחילופין לסייע למעסיקים להקים כיתה במתקניהם</a:t>
            </a:r>
            <a:r>
              <a:rPr lang="he-IL" sz="2000" dirty="0" smtClean="0"/>
              <a:t>.</a:t>
            </a:r>
          </a:p>
          <a:p>
            <a:pPr marL="0" lvl="1" indent="0">
              <a:lnSpc>
                <a:spcPct val="150000"/>
              </a:lnSpc>
              <a:spcBef>
                <a:spcPts val="0"/>
              </a:spcBef>
              <a:buNone/>
            </a:pPr>
            <a:r>
              <a:rPr lang="he-IL" sz="2000" dirty="0" smtClean="0"/>
              <a:t>מגיש הבקשה- מעסיק המבקש ללמד אצלו/ מעסיק המעוניין להצטרף למסלול/ מוסד הכשרה (מוכר או לא מוכר) המציג שיתוף פעולה עם מעסיקים </a:t>
            </a:r>
            <a:endParaRPr lang="he-IL" sz="2000"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11</a:t>
            </a:fld>
            <a:endParaRPr lang="en-US"/>
          </a:p>
        </p:txBody>
      </p:sp>
      <p:pic>
        <p:nvPicPr>
          <p:cNvPr id="6" name="תמונה 5"/>
          <p:cNvPicPr>
            <a:picLocks noChangeAspect="1"/>
          </p:cNvPicPr>
          <p:nvPr/>
        </p:nvPicPr>
        <p:blipFill rotWithShape="1">
          <a:blip r:embed="rId3">
            <a:extLst>
              <a:ext uri="{28A0092B-C50C-407E-A947-70E740481C1C}">
                <a14:useLocalDpi xmlns:a14="http://schemas.microsoft.com/office/drawing/2010/main" val="0"/>
              </a:ext>
            </a:extLst>
          </a:blip>
          <a:srcRect l="8875" t="10963" r="6905" b="13524"/>
          <a:stretch/>
        </p:blipFill>
        <p:spPr>
          <a:xfrm>
            <a:off x="289932" y="231719"/>
            <a:ext cx="1237785" cy="691377"/>
          </a:xfrm>
          <a:prstGeom prst="rect">
            <a:avLst/>
          </a:prstGeom>
        </p:spPr>
      </p:pic>
    </p:spTree>
    <p:extLst>
      <p:ext uri="{BB962C8B-B14F-4D97-AF65-F5344CB8AC3E}">
        <p14:creationId xmlns:p14="http://schemas.microsoft.com/office/powerpoint/2010/main" val="327788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42924" y="1270304"/>
            <a:ext cx="10980481" cy="4571999"/>
          </a:xfrm>
        </p:spPr>
        <p:txBody>
          <a:bodyPr/>
          <a:lstStyle/>
          <a:p>
            <a:pPr lvl="1"/>
            <a:r>
              <a:rPr lang="he-IL" sz="2000" dirty="0" smtClean="0"/>
              <a:t>במסגרת המסלול ניתן ללמד כל מקצוע (מקצועות המוכרים ע"י האגף, ומקצועות חדשים).</a:t>
            </a:r>
          </a:p>
          <a:p>
            <a:pPr lvl="1"/>
            <a:r>
              <a:rPr lang="he-IL" sz="2000" dirty="0" smtClean="0"/>
              <a:t>ניתן </a:t>
            </a:r>
            <a:r>
              <a:rPr lang="he-IL" sz="2000" dirty="0"/>
              <a:t>לכלול בתכנית הלימודים תוספת של 10% משעות </a:t>
            </a:r>
            <a:r>
              <a:rPr lang="he-IL" sz="2000" dirty="0" smtClean="0"/>
              <a:t>הלימוד </a:t>
            </a:r>
            <a:r>
              <a:rPr lang="he-IL" sz="2000" dirty="0"/>
              <a:t>ועד 20 שעות לימוד, במימון המשרד. שעות אלו יוקדשו להוראת כישורים רכים או לתוספת נושאים עפ"י בקשת המעסיקים. </a:t>
            </a:r>
            <a:endParaRPr lang="en-US" sz="2000" dirty="0"/>
          </a:p>
          <a:p>
            <a:pPr marL="0" lvl="1" indent="0">
              <a:buNone/>
            </a:pPr>
            <a:r>
              <a:rPr lang="he-IL" sz="2000" b="1" dirty="0" smtClean="0"/>
              <a:t>מקצועות חדשים-</a:t>
            </a:r>
          </a:p>
          <a:p>
            <a:pPr lvl="1"/>
            <a:r>
              <a:rPr lang="he-IL" sz="2000" dirty="0" smtClean="0"/>
              <a:t>יאושרו על סמך תכנית לימודים שתוצג ע"י מוסד ההכשרה. </a:t>
            </a:r>
          </a:p>
          <a:p>
            <a:pPr lvl="1"/>
            <a:r>
              <a:rPr lang="he-IL" sz="2000" dirty="0" smtClean="0"/>
              <a:t>התעודות והמבחנים במקרה זה יהיו של מוסד ההכשרה.</a:t>
            </a:r>
          </a:p>
          <a:p>
            <a:pPr lvl="1"/>
            <a:r>
              <a:rPr lang="he-IL" sz="2000" dirty="0" smtClean="0"/>
              <a:t>לא </a:t>
            </a:r>
            <a:r>
              <a:rPr lang="he-IL" sz="2000" dirty="0"/>
              <a:t>יאושרו מקצועות בעלי היבטים רפואיים, פרה-רפואיים ובעלי היבטי </a:t>
            </a:r>
            <a:r>
              <a:rPr lang="he-IL" sz="2000" dirty="0" smtClean="0"/>
              <a:t>בטיחות.</a:t>
            </a:r>
          </a:p>
          <a:p>
            <a:pPr lvl="1"/>
            <a:r>
              <a:rPr lang="he-IL" altLang="he-IL" sz="2000" dirty="0" smtClean="0"/>
              <a:t>לא </a:t>
            </a:r>
            <a:r>
              <a:rPr lang="he-IL" altLang="he-IL" sz="2000" dirty="0"/>
              <a:t>יאושרו הכשרות באורך של מעל </a:t>
            </a:r>
            <a:r>
              <a:rPr lang="en-US" altLang="he-IL" sz="2000" dirty="0" smtClean="0"/>
              <a:t>800</a:t>
            </a:r>
            <a:r>
              <a:rPr lang="he-IL" altLang="he-IL" sz="2000" dirty="0" smtClean="0"/>
              <a:t> </a:t>
            </a:r>
            <a:r>
              <a:rPr lang="he-IL" altLang="he-IL" sz="2000" dirty="0"/>
              <a:t>שעות </a:t>
            </a:r>
            <a:r>
              <a:rPr lang="he-IL" altLang="he-IL" sz="2000" dirty="0" smtClean="0"/>
              <a:t>לימוד, או </a:t>
            </a:r>
            <a:r>
              <a:rPr lang="he-IL" altLang="he-IL" sz="2000" dirty="0"/>
              <a:t>הכשרות שמשכן עולה על </a:t>
            </a:r>
            <a:r>
              <a:rPr lang="he-IL" altLang="he-IL" sz="2000" dirty="0" smtClean="0"/>
              <a:t>שנה.</a:t>
            </a:r>
            <a:endParaRPr lang="en-US" altLang="he-IL" sz="2000" dirty="0"/>
          </a:p>
          <a:p>
            <a:pPr lvl="1"/>
            <a:r>
              <a:rPr lang="he-IL" altLang="he-IL" sz="2000" dirty="0" smtClean="0"/>
              <a:t>לא </a:t>
            </a:r>
            <a:r>
              <a:rPr lang="he-IL" altLang="he-IL" sz="2000" dirty="0"/>
              <a:t>יאושרו הכשרות בהיקף שעות העולה על ממוצע שעות הלימוד המקובל </a:t>
            </a:r>
            <a:r>
              <a:rPr lang="he-IL" altLang="he-IL" sz="2000" dirty="0" smtClean="0"/>
              <a:t>במשק.</a:t>
            </a:r>
          </a:p>
          <a:p>
            <a:pPr lvl="1"/>
            <a:r>
              <a:rPr lang="he-IL" altLang="he-IL" sz="2000" dirty="0" smtClean="0"/>
              <a:t>לא </a:t>
            </a:r>
            <a:r>
              <a:rPr lang="he-IL" altLang="he-IL" sz="2000" dirty="0"/>
              <a:t>יאושרו מקצועות המוכרים או מפוקחים ע"י משרד ממשלתי אחר לרבות </a:t>
            </a:r>
            <a:r>
              <a:rPr lang="he-IL" altLang="he-IL" sz="2000" dirty="0" err="1"/>
              <a:t>המל"ג</a:t>
            </a:r>
            <a:r>
              <a:rPr lang="he-IL" altLang="he-IL" sz="2000" dirty="0"/>
              <a:t> </a:t>
            </a:r>
            <a:r>
              <a:rPr lang="he-IL" altLang="he-IL" sz="2000" dirty="0" err="1"/>
              <a:t>ומה"ט</a:t>
            </a:r>
            <a:r>
              <a:rPr lang="he-IL" altLang="he-IL" sz="2000" dirty="0" smtClean="0"/>
              <a:t>.</a:t>
            </a:r>
          </a:p>
        </p:txBody>
      </p:sp>
      <p:sp>
        <p:nvSpPr>
          <p:cNvPr id="4" name="מציין מיקום של מספר שקופית 3"/>
          <p:cNvSpPr>
            <a:spLocks noGrp="1"/>
          </p:cNvSpPr>
          <p:nvPr>
            <p:ph type="sldNum" sz="quarter" idx="12"/>
          </p:nvPr>
        </p:nvSpPr>
        <p:spPr/>
        <p:txBody>
          <a:bodyPr/>
          <a:lstStyle/>
          <a:p>
            <a:fld id="{609A418F-9275-49D5-8046-09A4D500D22A}" type="slidenum">
              <a:rPr lang="en-US" smtClean="0"/>
              <a:pPr/>
              <a:t>12</a:t>
            </a:fld>
            <a:endParaRPr lang="en-US" dirty="0"/>
          </a:p>
        </p:txBody>
      </p:sp>
      <p:sp>
        <p:nvSpPr>
          <p:cNvPr id="6" name="כותרת 1">
            <a:extLst>
              <a:ext uri="{FF2B5EF4-FFF2-40B4-BE49-F238E27FC236}">
                <a16:creationId xmlns:a16="http://schemas.microsoft.com/office/drawing/2014/main" id="{4CCFD821-599A-433A-A7FE-18AB4B3BAE44}"/>
              </a:ext>
            </a:extLst>
          </p:cNvPr>
          <p:cNvSpPr>
            <a:spLocks noGrp="1"/>
          </p:cNvSpPr>
          <p:nvPr>
            <p:ph type="title"/>
          </p:nvPr>
        </p:nvSpPr>
        <p:spPr>
          <a:xfrm>
            <a:off x="631416" y="345245"/>
            <a:ext cx="10675012" cy="577851"/>
          </a:xfrm>
        </p:spPr>
        <p:txBody>
          <a:bodyPr/>
          <a:lstStyle/>
          <a:p>
            <a:r>
              <a:rPr lang="he-IL" sz="3600" dirty="0" smtClean="0"/>
              <a:t>המסלול הירוק להכשרה מקצועית בשיתוף מעסיקים</a:t>
            </a:r>
            <a:endParaRPr lang="en-US" sz="3600" dirty="0"/>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8875" t="10963" r="6905" b="13524"/>
          <a:stretch/>
        </p:blipFill>
        <p:spPr>
          <a:xfrm>
            <a:off x="289932" y="231719"/>
            <a:ext cx="1237785" cy="691377"/>
          </a:xfrm>
          <a:prstGeom prst="rect">
            <a:avLst/>
          </a:prstGeom>
        </p:spPr>
      </p:pic>
    </p:spTree>
    <p:extLst>
      <p:ext uri="{BB962C8B-B14F-4D97-AF65-F5344CB8AC3E}">
        <p14:creationId xmlns:p14="http://schemas.microsoft.com/office/powerpoint/2010/main" val="2020992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542925" y="1473917"/>
            <a:ext cx="5148000" cy="4571999"/>
          </a:xfrm>
        </p:spPr>
        <p:txBody>
          <a:bodyPr/>
          <a:lstStyle/>
          <a:p>
            <a:r>
              <a:rPr lang="he-IL" dirty="0"/>
              <a:t>העובדים מקבלים:</a:t>
            </a:r>
          </a:p>
          <a:p>
            <a:pPr lvl="1"/>
            <a:r>
              <a:rPr lang="he-IL" dirty="0" smtClean="0"/>
              <a:t>מימון </a:t>
            </a:r>
            <a:r>
              <a:rPr lang="he-IL" dirty="0"/>
              <a:t>מלא של שכר </a:t>
            </a:r>
            <a:r>
              <a:rPr lang="he-IL" dirty="0" smtClean="0"/>
              <a:t>הלימוד.</a:t>
            </a:r>
          </a:p>
          <a:p>
            <a:pPr lvl="1"/>
            <a:r>
              <a:rPr lang="he-IL" dirty="0" smtClean="0"/>
              <a:t>תעודת </a:t>
            </a:r>
            <a:r>
              <a:rPr lang="he-IL" dirty="0"/>
              <a:t>גמר או תעודה מקצועית לאחר סיום הקורס </a:t>
            </a:r>
            <a:r>
              <a:rPr lang="he-IL" dirty="0" smtClean="0"/>
              <a:t>והבחינות, במקצועות הקיימים באגף.</a:t>
            </a:r>
          </a:p>
          <a:p>
            <a:pPr lvl="1"/>
            <a:r>
              <a:rPr lang="he-IL" dirty="0" smtClean="0"/>
              <a:t>התחייבות </a:t>
            </a:r>
            <a:r>
              <a:rPr lang="he-IL" dirty="0"/>
              <a:t>להשמה בסיום </a:t>
            </a:r>
            <a:r>
              <a:rPr lang="he-IL" dirty="0" smtClean="0"/>
              <a:t>ההכשרה, בשכר העולה 10% משכר מינימום.</a:t>
            </a:r>
            <a:endParaRPr lang="he-IL"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13</a:t>
            </a:fld>
            <a:endParaRPr lang="en-US"/>
          </a:p>
        </p:txBody>
      </p:sp>
      <p:sp>
        <p:nvSpPr>
          <p:cNvPr id="3" name="מציין מיקום תוכן 2">
            <a:extLst>
              <a:ext uri="{FF2B5EF4-FFF2-40B4-BE49-F238E27FC236}">
                <a16:creationId xmlns:a16="http://schemas.microsoft.com/office/drawing/2014/main" id="{F61A6CC8-8ECE-45EF-AD21-63FC7A8C1C05}"/>
              </a:ext>
            </a:extLst>
          </p:cNvPr>
          <p:cNvSpPr>
            <a:spLocks noGrp="1"/>
          </p:cNvSpPr>
          <p:nvPr>
            <p:ph idx="14"/>
          </p:nvPr>
        </p:nvSpPr>
        <p:spPr>
          <a:xfrm>
            <a:off x="6069937" y="1473917"/>
            <a:ext cx="5148000" cy="4571999"/>
          </a:xfrm>
        </p:spPr>
        <p:txBody>
          <a:bodyPr/>
          <a:lstStyle/>
          <a:p>
            <a:r>
              <a:rPr lang="he-IL" dirty="0"/>
              <a:t>המעסיקים מקבלים</a:t>
            </a:r>
            <a:r>
              <a:rPr lang="he-IL" dirty="0" smtClean="0"/>
              <a:t>:</a:t>
            </a:r>
          </a:p>
          <a:p>
            <a:pPr lvl="1"/>
            <a:r>
              <a:rPr lang="he-IL" dirty="0" smtClean="0"/>
              <a:t>הליך מזורז לקבלת אישור להכשרה</a:t>
            </a:r>
          </a:p>
          <a:p>
            <a:pPr lvl="1"/>
            <a:r>
              <a:rPr lang="he-IL" dirty="0" smtClean="0"/>
              <a:t>סיוע </a:t>
            </a:r>
            <a:r>
              <a:rPr lang="he-IL" dirty="0"/>
              <a:t>בגיוס עובדים מוכשרים ומיומנים, בהתאם לפרופיל עובד אשר יועבר על </a:t>
            </a:r>
            <a:r>
              <a:rPr lang="he-IL" dirty="0" smtClean="0"/>
              <a:t>ידו.</a:t>
            </a:r>
          </a:p>
          <a:p>
            <a:pPr lvl="1"/>
            <a:r>
              <a:rPr lang="he-IL" dirty="0" smtClean="0"/>
              <a:t>תכנית </a:t>
            </a:r>
            <a:r>
              <a:rPr lang="he-IL" dirty="0"/>
              <a:t>לימודים מותאמת לצרכי </a:t>
            </a:r>
            <a:r>
              <a:rPr lang="he-IL" dirty="0" smtClean="0"/>
              <a:t>המעסיק.</a:t>
            </a:r>
          </a:p>
        </p:txBody>
      </p:sp>
      <p:sp>
        <p:nvSpPr>
          <p:cNvPr id="10" name="כותרת 1">
            <a:extLst>
              <a:ext uri="{FF2B5EF4-FFF2-40B4-BE49-F238E27FC236}">
                <a16:creationId xmlns:a16="http://schemas.microsoft.com/office/drawing/2014/main" id="{4CCFD821-599A-433A-A7FE-18AB4B3BAE44}"/>
              </a:ext>
            </a:extLst>
          </p:cNvPr>
          <p:cNvSpPr>
            <a:spLocks noGrp="1"/>
          </p:cNvSpPr>
          <p:nvPr>
            <p:ph type="title"/>
          </p:nvPr>
        </p:nvSpPr>
        <p:spPr>
          <a:xfrm>
            <a:off x="631416" y="345245"/>
            <a:ext cx="10675012" cy="577851"/>
          </a:xfrm>
        </p:spPr>
        <p:txBody>
          <a:bodyPr/>
          <a:lstStyle/>
          <a:p>
            <a:r>
              <a:rPr lang="he-IL" sz="3600" dirty="0" smtClean="0"/>
              <a:t>המסלול הירוק להכשרה מקצועית בשיתוף מעסיקים</a:t>
            </a:r>
            <a:endParaRPr lang="en-US" sz="3600" dirty="0"/>
          </a:p>
        </p:txBody>
      </p:sp>
      <p:pic>
        <p:nvPicPr>
          <p:cNvPr id="6" name="תמונה 5"/>
          <p:cNvPicPr>
            <a:picLocks noChangeAspect="1"/>
          </p:cNvPicPr>
          <p:nvPr/>
        </p:nvPicPr>
        <p:blipFill rotWithShape="1">
          <a:blip r:embed="rId3">
            <a:extLst>
              <a:ext uri="{28A0092B-C50C-407E-A947-70E740481C1C}">
                <a14:useLocalDpi xmlns:a14="http://schemas.microsoft.com/office/drawing/2010/main" val="0"/>
              </a:ext>
            </a:extLst>
          </a:blip>
          <a:srcRect l="8875" t="10963" r="6905" b="13524"/>
          <a:stretch/>
        </p:blipFill>
        <p:spPr>
          <a:xfrm>
            <a:off x="289932" y="231719"/>
            <a:ext cx="1237785" cy="691377"/>
          </a:xfrm>
          <a:prstGeom prst="rect">
            <a:avLst/>
          </a:prstGeom>
        </p:spPr>
      </p:pic>
    </p:spTree>
    <p:extLst>
      <p:ext uri="{BB962C8B-B14F-4D97-AF65-F5344CB8AC3E}">
        <p14:creationId xmlns:p14="http://schemas.microsoft.com/office/powerpoint/2010/main" val="364220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29741" y="355293"/>
            <a:ext cx="10675012" cy="577851"/>
          </a:xfrm>
        </p:spPr>
        <p:txBody>
          <a:bodyPr vert="horz" lIns="91440" tIns="45720" rIns="91440" bIns="45720" rtlCol="1" anchor="ctr">
            <a:noAutofit/>
          </a:bodyPr>
          <a:lstStyle/>
          <a:p>
            <a:r>
              <a:rPr lang="he-IL" sz="3600" dirty="0"/>
              <a:t>כיתה </a:t>
            </a:r>
            <a:r>
              <a:rPr lang="he-IL" sz="3600" dirty="0" smtClean="0"/>
              <a:t>בעבודה</a:t>
            </a:r>
            <a:endParaRPr lang="en-US" sz="3600" dirty="0"/>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581922" y="1337449"/>
            <a:ext cx="10970649" cy="4571999"/>
          </a:xfrm>
        </p:spPr>
        <p:txBody>
          <a:bodyPr/>
          <a:lstStyle/>
          <a:p>
            <a:pPr lvl="1">
              <a:lnSpc>
                <a:spcPct val="150000"/>
              </a:lnSpc>
              <a:spcBef>
                <a:spcPts val="0"/>
              </a:spcBef>
            </a:pPr>
            <a:r>
              <a:rPr lang="he-IL" sz="2000" dirty="0" smtClean="0">
                <a:hlinkClick r:id="rId3" action="ppaction://hlinksldjump"/>
              </a:rPr>
              <a:t>נוהל כיתה בעבודה</a:t>
            </a:r>
            <a:r>
              <a:rPr lang="he-IL" sz="2000" dirty="0" smtClean="0"/>
              <a:t> בתהליך עדכון משמעותי ועתיד להיחתם ביולי 2021.</a:t>
            </a:r>
          </a:p>
          <a:p>
            <a:pPr lvl="1">
              <a:lnSpc>
                <a:spcPct val="150000"/>
              </a:lnSpc>
              <a:spcBef>
                <a:spcPts val="0"/>
              </a:spcBef>
            </a:pPr>
            <a:r>
              <a:rPr lang="he-IL" sz="2000" dirty="0" smtClean="0"/>
              <a:t>המסלול </a:t>
            </a:r>
            <a:r>
              <a:rPr lang="he-IL" sz="2000" dirty="0"/>
              <a:t>מאפשר מימון הכשרה מקצועית עבור מעסיקים, על פי צרכיהם לקבוצת דורשי עבודה.</a:t>
            </a:r>
          </a:p>
          <a:p>
            <a:pPr lvl="1">
              <a:lnSpc>
                <a:spcPct val="150000"/>
              </a:lnSpc>
              <a:spcBef>
                <a:spcPts val="0"/>
              </a:spcBef>
            </a:pPr>
            <a:r>
              <a:rPr lang="he-IL" sz="2000" dirty="0"/>
              <a:t>ההכשרה מבוצעת בהתאם לתכניות "מדף" או תכניות הנבנות בשיתוף ובאישור האגף להכשרה מקצועית.</a:t>
            </a:r>
          </a:p>
          <a:p>
            <a:pPr lvl="1">
              <a:lnSpc>
                <a:spcPct val="150000"/>
              </a:lnSpc>
              <a:spcBef>
                <a:spcPts val="0"/>
              </a:spcBef>
            </a:pPr>
            <a:r>
              <a:rPr lang="he-IL" sz="2000" dirty="0"/>
              <a:t>מגיש </a:t>
            </a:r>
            <a:r>
              <a:rPr lang="he-IL" sz="2000" dirty="0" smtClean="0"/>
              <a:t>הבקשה - </a:t>
            </a:r>
            <a:r>
              <a:rPr lang="he-IL" sz="2000" dirty="0"/>
              <a:t>מעסיקים, ארגוני מעסיקים, קבוצת מעסיקים</a:t>
            </a:r>
          </a:p>
          <a:p>
            <a:pPr lvl="1">
              <a:lnSpc>
                <a:spcPct val="150000"/>
              </a:lnSpc>
              <a:spcBef>
                <a:spcPts val="0"/>
              </a:spcBef>
            </a:pPr>
            <a:r>
              <a:rPr lang="he-IL" sz="2000" dirty="0" smtClean="0"/>
              <a:t>התשלום למגיש הבקשה </a:t>
            </a:r>
            <a:r>
              <a:rPr lang="he-IL" sz="2000" dirty="0"/>
              <a:t>בהתאם לתעריפים ולמספר השעות המאושרות </a:t>
            </a:r>
            <a:r>
              <a:rPr lang="he-IL" sz="2000" dirty="0" smtClean="0"/>
              <a:t>להכשרה, יחושב פר לומד וישולם </a:t>
            </a:r>
            <a:r>
              <a:rPr lang="he-IL" sz="2000" dirty="0" smtClean="0">
                <a:hlinkClick r:id="rId4" action="ppaction://hlinksldjump"/>
              </a:rPr>
              <a:t>באופן מדורג</a:t>
            </a:r>
            <a:r>
              <a:rPr lang="he-IL" sz="2000" dirty="0" smtClean="0"/>
              <a:t>. </a:t>
            </a:r>
          </a:p>
          <a:p>
            <a:pPr lvl="1">
              <a:lnSpc>
                <a:spcPct val="150000"/>
              </a:lnSpc>
              <a:spcBef>
                <a:spcPts val="0"/>
              </a:spcBef>
            </a:pPr>
            <a:r>
              <a:rPr lang="he-IL" sz="2000" dirty="0" smtClean="0"/>
              <a:t>יינתן </a:t>
            </a:r>
            <a:r>
              <a:rPr lang="he-IL" sz="2000" dirty="0"/>
              <a:t>תשלום בגין רכז קורס.</a:t>
            </a:r>
          </a:p>
          <a:p>
            <a:pPr lvl="1">
              <a:lnSpc>
                <a:spcPct val="150000"/>
              </a:lnSpc>
              <a:spcBef>
                <a:spcPts val="0"/>
              </a:spcBef>
            </a:pPr>
            <a:r>
              <a:rPr lang="he-IL" sz="2000" dirty="0"/>
              <a:t>ניתן לשלב בקורס עד 50% לומדים במימון עצמי</a:t>
            </a:r>
            <a:r>
              <a:rPr lang="he-IL" sz="2000" dirty="0" smtClean="0"/>
              <a:t>.</a:t>
            </a:r>
          </a:p>
          <a:p>
            <a:pPr lvl="1">
              <a:lnSpc>
                <a:spcPct val="150000"/>
              </a:lnSpc>
              <a:spcBef>
                <a:spcPts val="0"/>
              </a:spcBef>
            </a:pPr>
            <a:endParaRPr lang="he-IL" sz="2000"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14</a:t>
            </a:fld>
            <a:endParaRPr lang="en-US"/>
          </a:p>
        </p:txBody>
      </p:sp>
    </p:spTree>
    <p:extLst>
      <p:ext uri="{BB962C8B-B14F-4D97-AF65-F5344CB8AC3E}">
        <p14:creationId xmlns:p14="http://schemas.microsoft.com/office/powerpoint/2010/main" val="2223557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29741" y="355293"/>
            <a:ext cx="10675012" cy="577851"/>
          </a:xfrm>
        </p:spPr>
        <p:txBody>
          <a:bodyPr vert="horz" lIns="91440" tIns="45720" rIns="91440" bIns="45720" rtlCol="1" anchor="ctr">
            <a:noAutofit/>
          </a:bodyPr>
          <a:lstStyle/>
          <a:p>
            <a:r>
              <a:rPr lang="he-IL" sz="3600" dirty="0"/>
              <a:t>כיתה </a:t>
            </a:r>
            <a:r>
              <a:rPr lang="he-IL" sz="3600" dirty="0" smtClean="0"/>
              <a:t>בעבודה</a:t>
            </a:r>
            <a:endParaRPr lang="en-US" sz="3600" dirty="0"/>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542925" y="1239685"/>
            <a:ext cx="10970649" cy="4571999"/>
          </a:xfrm>
        </p:spPr>
        <p:txBody>
          <a:bodyPr/>
          <a:lstStyle/>
          <a:p>
            <a:pPr lvl="1">
              <a:lnSpc>
                <a:spcPct val="150000"/>
              </a:lnSpc>
              <a:spcBef>
                <a:spcPts val="0"/>
              </a:spcBef>
            </a:pPr>
            <a:r>
              <a:rPr lang="he-IL" sz="2000" dirty="0" smtClean="0"/>
              <a:t>מספר </a:t>
            </a:r>
            <a:r>
              <a:rPr lang="he-IL" sz="2000" dirty="0"/>
              <a:t>התלמידים בחלק </a:t>
            </a:r>
            <a:r>
              <a:rPr lang="he-IL" sz="2000" dirty="0" smtClean="0"/>
              <a:t>העיוני והמעשי </a:t>
            </a:r>
            <a:r>
              <a:rPr lang="he-IL" sz="2000" dirty="0"/>
              <a:t>עד </a:t>
            </a:r>
            <a:r>
              <a:rPr lang="he-IL" sz="2000" dirty="0" smtClean="0"/>
              <a:t>30, </a:t>
            </a:r>
            <a:r>
              <a:rPr lang="he-IL" sz="2000" dirty="0"/>
              <a:t>אלא אם הוגדר אחרת בתקן סדנה, וזאת בהתאמה לתנאי הלימוד ולאישור הפיקוח המקצועי.</a:t>
            </a:r>
            <a:endParaRPr lang="en-US" sz="2000" dirty="0"/>
          </a:p>
          <a:p>
            <a:pPr marL="0" lvl="1">
              <a:lnSpc>
                <a:spcPct val="150000"/>
              </a:lnSpc>
              <a:spcBef>
                <a:spcPts val="0"/>
              </a:spcBef>
            </a:pPr>
            <a:r>
              <a:rPr lang="he-IL" sz="2000" dirty="0"/>
              <a:t>מקום ביצוע ההכשרה: </a:t>
            </a:r>
          </a:p>
          <a:p>
            <a:pPr marL="612000" lvl="3">
              <a:lnSpc>
                <a:spcPct val="150000"/>
              </a:lnSpc>
              <a:spcBef>
                <a:spcPts val="0"/>
              </a:spcBef>
            </a:pPr>
            <a:r>
              <a:rPr lang="he-IL" sz="2000" dirty="0"/>
              <a:t>אצל המעסיק מגיש הבקשה </a:t>
            </a:r>
          </a:p>
          <a:p>
            <a:pPr marL="612000" lvl="3">
              <a:lnSpc>
                <a:spcPct val="150000"/>
              </a:lnSpc>
              <a:spcBef>
                <a:spcPts val="0"/>
              </a:spcBef>
            </a:pPr>
            <a:r>
              <a:rPr lang="he-IL" sz="2000" dirty="0"/>
              <a:t>אצל אחד או יותר מהמעסיקים הכלולים בבקשה</a:t>
            </a:r>
          </a:p>
          <a:p>
            <a:pPr marL="612000" lvl="3">
              <a:lnSpc>
                <a:spcPct val="150000"/>
              </a:lnSpc>
              <a:spcBef>
                <a:spcPts val="0"/>
              </a:spcBef>
            </a:pPr>
            <a:r>
              <a:rPr lang="he-IL" sz="2000" dirty="0"/>
              <a:t>במוסד הכשרה מוכר</a:t>
            </a:r>
          </a:p>
          <a:p>
            <a:pPr marL="612000" lvl="3">
              <a:lnSpc>
                <a:spcPct val="150000"/>
              </a:lnSpc>
              <a:spcBef>
                <a:spcPts val="0"/>
              </a:spcBef>
            </a:pPr>
            <a:r>
              <a:rPr lang="he-IL" sz="2000" dirty="0"/>
              <a:t>במוסד הכשרה שאינו מוכר </a:t>
            </a:r>
          </a:p>
          <a:p>
            <a:pPr lvl="1">
              <a:lnSpc>
                <a:spcPct val="150000"/>
              </a:lnSpc>
              <a:spcBef>
                <a:spcPts val="0"/>
              </a:spcBef>
            </a:pPr>
            <a:r>
              <a:rPr lang="he-IL" sz="2000" dirty="0"/>
              <a:t>ניתן להגיש בקשה להכשרות לסיווג מקצועי מתקדם עבור עובדים קיימים, </a:t>
            </a:r>
            <a:r>
              <a:rPr lang="he-IL" sz="2000" dirty="0" smtClean="0"/>
              <a:t>בתנאי שהעובדים יקודמו בשכרם </a:t>
            </a:r>
            <a:r>
              <a:rPr lang="he-IL" sz="2000" dirty="0"/>
              <a:t>בסכום העולה על 15% מהשכר </a:t>
            </a:r>
            <a:r>
              <a:rPr lang="he-IL" sz="2000" dirty="0" smtClean="0"/>
              <a:t>ברוטו.</a:t>
            </a:r>
            <a:endParaRPr lang="he-IL" sz="2000"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15</a:t>
            </a:fld>
            <a:endParaRPr lang="en-US"/>
          </a:p>
        </p:txBody>
      </p:sp>
    </p:spTree>
    <p:extLst>
      <p:ext uri="{BB962C8B-B14F-4D97-AF65-F5344CB8AC3E}">
        <p14:creationId xmlns:p14="http://schemas.microsoft.com/office/powerpoint/2010/main" val="3875645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202873" y="116632"/>
            <a:ext cx="9015064" cy="922114"/>
          </a:xfrm>
        </p:spPr>
        <p:txBody>
          <a:bodyPr/>
          <a:lstStyle/>
          <a:p>
            <a:r>
              <a:rPr lang="he-IL" sz="3600" dirty="0" smtClean="0"/>
              <a:t>כיתה בעבודה - השינויים </a:t>
            </a:r>
            <a:r>
              <a:rPr lang="he-IL" sz="3600" dirty="0"/>
              <a:t>המרכזיים בנוהל</a:t>
            </a:r>
          </a:p>
        </p:txBody>
      </p:sp>
      <p:sp>
        <p:nvSpPr>
          <p:cNvPr id="3" name="מציין מיקום תוכן 2"/>
          <p:cNvSpPr>
            <a:spLocks noGrp="1"/>
          </p:cNvSpPr>
          <p:nvPr>
            <p:ph idx="1"/>
          </p:nvPr>
        </p:nvSpPr>
        <p:spPr/>
        <p:txBody>
          <a:bodyPr/>
          <a:lstStyle/>
          <a:p>
            <a:endParaRPr lang="he-IL" sz="1800" dirty="0"/>
          </a:p>
          <a:p>
            <a:endParaRPr lang="he-IL" sz="1800" dirty="0"/>
          </a:p>
        </p:txBody>
      </p:sp>
      <p:graphicFrame>
        <p:nvGraphicFramePr>
          <p:cNvPr id="5" name="טבלה 4"/>
          <p:cNvGraphicFramePr>
            <a:graphicFrameLocks noGrp="1"/>
          </p:cNvGraphicFramePr>
          <p:nvPr>
            <p:extLst>
              <p:ext uri="{D42A27DB-BD31-4B8C-83A1-F6EECF244321}">
                <p14:modId xmlns:p14="http://schemas.microsoft.com/office/powerpoint/2010/main" val="1441337246"/>
              </p:ext>
            </p:extLst>
          </p:nvPr>
        </p:nvGraphicFramePr>
        <p:xfrm>
          <a:off x="792305" y="1038746"/>
          <a:ext cx="10791740" cy="4828192"/>
        </p:xfrm>
        <a:graphic>
          <a:graphicData uri="http://schemas.openxmlformats.org/drawingml/2006/table">
            <a:tbl>
              <a:tblPr rtl="1" firstRow="1" bandRow="1">
                <a:tableStyleId>{5C22544A-7EE6-4342-B048-85BDC9FD1C3A}</a:tableStyleId>
              </a:tblPr>
              <a:tblGrid>
                <a:gridCol w="1664190">
                  <a:extLst>
                    <a:ext uri="{9D8B030D-6E8A-4147-A177-3AD203B41FA5}">
                      <a16:colId xmlns:a16="http://schemas.microsoft.com/office/drawing/2014/main" val="304111224"/>
                    </a:ext>
                  </a:extLst>
                </a:gridCol>
                <a:gridCol w="2530764">
                  <a:extLst>
                    <a:ext uri="{9D8B030D-6E8A-4147-A177-3AD203B41FA5}">
                      <a16:colId xmlns:a16="http://schemas.microsoft.com/office/drawing/2014/main" val="1913012346"/>
                    </a:ext>
                  </a:extLst>
                </a:gridCol>
                <a:gridCol w="6596786">
                  <a:extLst>
                    <a:ext uri="{9D8B030D-6E8A-4147-A177-3AD203B41FA5}">
                      <a16:colId xmlns:a16="http://schemas.microsoft.com/office/drawing/2014/main" val="324205307"/>
                    </a:ext>
                  </a:extLst>
                </a:gridCol>
              </a:tblGrid>
              <a:tr h="439072">
                <a:tc>
                  <a:txBody>
                    <a:bodyPr/>
                    <a:lstStyle/>
                    <a:p>
                      <a:pPr algn="ctr" rtl="1"/>
                      <a:endParaRPr lang="he-IL" sz="1600" dirty="0">
                        <a:solidFill>
                          <a:schemeClr val="tx1"/>
                        </a:solidFill>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sz="1600" dirty="0" smtClean="0">
                          <a:solidFill>
                            <a:schemeClr val="tx1"/>
                          </a:solidFill>
                          <a:latin typeface="Gisha" panose="020B0502040204020203" pitchFamily="34" charset="-79"/>
                          <a:cs typeface="Gisha" panose="020B0502040204020203" pitchFamily="34" charset="-79"/>
                        </a:rPr>
                        <a:t>נוהל ישן</a:t>
                      </a:r>
                      <a:endParaRPr lang="he-IL" sz="1600" dirty="0">
                        <a:solidFill>
                          <a:schemeClr val="tx1"/>
                        </a:solidFill>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sz="1800" dirty="0" smtClean="0">
                          <a:solidFill>
                            <a:schemeClr val="tx1"/>
                          </a:solidFill>
                          <a:latin typeface="Gisha" panose="020B0502040204020203" pitchFamily="34" charset="-79"/>
                          <a:cs typeface="Gisha" panose="020B0502040204020203" pitchFamily="34" charset="-79"/>
                        </a:rPr>
                        <a:t>נוהל חדש </a:t>
                      </a:r>
                      <a:endParaRPr lang="he-IL" sz="1800" dirty="0">
                        <a:solidFill>
                          <a:schemeClr val="tx1"/>
                        </a:solidFill>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1390656"/>
                  </a:ext>
                </a:extLst>
              </a:tr>
              <a:tr h="895927">
                <a:tc>
                  <a:txBody>
                    <a:bodyPr/>
                    <a:lstStyle/>
                    <a:p>
                      <a:pPr algn="ctr" rtl="1"/>
                      <a:r>
                        <a:rPr lang="he-IL" sz="1400" b="1" dirty="0" smtClean="0">
                          <a:latin typeface="Gisha" panose="020B0502040204020203" pitchFamily="34" charset="-79"/>
                          <a:cs typeface="Gisha" panose="020B0502040204020203" pitchFamily="34" charset="-79"/>
                        </a:rPr>
                        <a:t>הגדרת</a:t>
                      </a:r>
                      <a:r>
                        <a:rPr lang="he-IL" sz="1400" b="1" baseline="0" dirty="0" smtClean="0">
                          <a:latin typeface="Gisha" panose="020B0502040204020203" pitchFamily="34" charset="-79"/>
                          <a:cs typeface="Gisha" panose="020B0502040204020203" pitchFamily="34" charset="-79"/>
                        </a:rPr>
                        <a:t> משרה מלאה</a:t>
                      </a:r>
                      <a:endParaRPr lang="he-IL" sz="1400" b="1" dirty="0">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rtl="1"/>
                      <a:r>
                        <a:rPr lang="he-IL" sz="1400" b="0" kern="1200" dirty="0" smtClean="0">
                          <a:solidFill>
                            <a:schemeClr val="dk1"/>
                          </a:solidFill>
                          <a:effectLst/>
                          <a:latin typeface="Gisha" panose="020B0502040204020203" pitchFamily="34" charset="-79"/>
                          <a:ea typeface="+mn-ea"/>
                          <a:cs typeface="Gisha" panose="020B0502040204020203" pitchFamily="34" charset="-79"/>
                        </a:rPr>
                        <a:t>משרה מלאה –186 שעות </a:t>
                      </a:r>
                    </a:p>
                    <a:p>
                      <a:pPr lvl="0" algn="ctr" rtl="1"/>
                      <a:r>
                        <a:rPr lang="he-IL" sz="1400" b="0" kern="1200" dirty="0" smtClean="0">
                          <a:solidFill>
                            <a:schemeClr val="dk1"/>
                          </a:solidFill>
                          <a:effectLst/>
                          <a:latin typeface="Gisha" panose="020B0502040204020203" pitchFamily="34" charset="-79"/>
                          <a:ea typeface="+mn-ea"/>
                          <a:cs typeface="Gisha" panose="020B0502040204020203" pitchFamily="34" charset="-79"/>
                        </a:rPr>
                        <a:t>משרה חלקית –לא פחות מ-80 שעות</a:t>
                      </a:r>
                      <a:endParaRPr lang="he-IL" sz="1400" b="0" dirty="0">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2" indent="0" algn="ctr" defTabSz="914400" rtl="1" eaLnBrk="1" fontAlgn="auto" latinLnBrk="0" hangingPunct="1">
                        <a:lnSpc>
                          <a:spcPct val="100000"/>
                        </a:lnSpc>
                        <a:spcBef>
                          <a:spcPts val="0"/>
                        </a:spcBef>
                        <a:spcAft>
                          <a:spcPts val="0"/>
                        </a:spcAft>
                        <a:buClrTx/>
                        <a:buSzTx/>
                        <a:buFontTx/>
                        <a:buNone/>
                        <a:tabLst/>
                        <a:defRPr/>
                      </a:pPr>
                      <a:r>
                        <a:rPr lang="he-IL" sz="1400" kern="1200" dirty="0" smtClean="0">
                          <a:solidFill>
                            <a:schemeClr val="dk1"/>
                          </a:solidFill>
                          <a:effectLst/>
                          <a:latin typeface="Gisha" panose="020B0502040204020203" pitchFamily="34" charset="-79"/>
                          <a:ea typeface="+mn-ea"/>
                          <a:cs typeface="Gisha" panose="020B0502040204020203" pitchFamily="34" charset="-79"/>
                        </a:rPr>
                        <a:t>משרה מזכה= </a:t>
                      </a:r>
                      <a:r>
                        <a:rPr lang="he-IL" sz="1400" b="1" kern="1200" dirty="0" smtClean="0">
                          <a:solidFill>
                            <a:schemeClr val="dk1"/>
                          </a:solidFill>
                          <a:effectLst/>
                          <a:latin typeface="Gisha" panose="020B0502040204020203" pitchFamily="34" charset="-79"/>
                          <a:ea typeface="+mn-ea"/>
                          <a:cs typeface="Gisha" panose="020B0502040204020203" pitchFamily="34" charset="-79"/>
                        </a:rPr>
                        <a:t>אחת</a:t>
                      </a:r>
                      <a:r>
                        <a:rPr lang="he-IL" sz="1400" kern="1200" dirty="0" smtClean="0">
                          <a:solidFill>
                            <a:schemeClr val="dk1"/>
                          </a:solidFill>
                          <a:effectLst/>
                          <a:latin typeface="Gisha" panose="020B0502040204020203" pitchFamily="34" charset="-79"/>
                          <a:ea typeface="+mn-ea"/>
                          <a:cs typeface="Gisha" panose="020B0502040204020203" pitchFamily="34" charset="-79"/>
                        </a:rPr>
                        <a:t> משתי החלופות הבאות:</a:t>
                      </a:r>
                      <a:endParaRPr lang="en-US" sz="1400" kern="1200" dirty="0" smtClean="0">
                        <a:solidFill>
                          <a:schemeClr val="dk1"/>
                        </a:solidFill>
                        <a:effectLst/>
                        <a:latin typeface="Gisha" panose="020B0502040204020203" pitchFamily="34" charset="-79"/>
                        <a:ea typeface="+mn-ea"/>
                        <a:cs typeface="Gisha" panose="020B0502040204020203" pitchFamily="34" charset="-79"/>
                      </a:endParaRPr>
                    </a:p>
                    <a:p>
                      <a:pPr marL="0" lvl="2"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 משרה בהיקף שלא יפחת מ-135 שעות חודשיות. ולגבי אנשים עם מוגבלות העסקה בהיקף שלא  יפחת מ-67.5 שעות חודשיות.</a:t>
                      </a:r>
                      <a:endParaRPr lang="en-US" sz="1400" kern="1200" dirty="0" smtClean="0">
                        <a:solidFill>
                          <a:schemeClr val="dk1"/>
                        </a:solidFill>
                        <a:effectLst/>
                        <a:latin typeface="Gisha" panose="020B0502040204020203" pitchFamily="34" charset="-79"/>
                        <a:ea typeface="+mn-ea"/>
                        <a:cs typeface="Gisha" panose="020B0502040204020203" pitchFamily="34" charset="-79"/>
                      </a:endParaRPr>
                    </a:p>
                    <a:p>
                      <a:pPr marL="0" lvl="2"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 משרה בשכר ברוטו חודשי שלא יפחת מ150% משכר המינימום החודשי במשק.</a:t>
                      </a:r>
                      <a:endParaRPr lang="en-US" sz="140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1426724"/>
                  </a:ext>
                </a:extLst>
              </a:tr>
              <a:tr h="272532">
                <a:tc>
                  <a:txBody>
                    <a:bodyPr/>
                    <a:lstStyle/>
                    <a:p>
                      <a:pPr marL="0" algn="ctr" defTabSz="914400" rtl="1" eaLnBrk="1" latinLnBrk="0" hangingPunct="1"/>
                      <a:r>
                        <a:rPr lang="he-IL" sz="1400" b="1" kern="1200" dirty="0" smtClean="0">
                          <a:solidFill>
                            <a:schemeClr val="dk1"/>
                          </a:solidFill>
                          <a:effectLst/>
                          <a:latin typeface="Gisha" panose="020B0502040204020203" pitchFamily="34" charset="-79"/>
                          <a:ea typeface="+mn-ea"/>
                          <a:cs typeface="Gisha" panose="020B0502040204020203" pitchFamily="34" charset="-79"/>
                        </a:rPr>
                        <a:t>סקר בטיחות מבנה </a:t>
                      </a:r>
                      <a:endParaRPr lang="he-IL"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המעסיק ממציא סקר המופיע כנספח בנוהל</a:t>
                      </a:r>
                      <a:endParaRPr lang="he-IL" sz="140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0" kern="1200" dirty="0" smtClean="0">
                          <a:solidFill>
                            <a:schemeClr val="dk1"/>
                          </a:solidFill>
                          <a:effectLst/>
                          <a:latin typeface="Gisha" panose="020B0502040204020203" pitchFamily="34" charset="-79"/>
                          <a:ea typeface="+mn-ea"/>
                          <a:cs typeface="Gisha" panose="020B0502040204020203" pitchFamily="34" charset="-79"/>
                        </a:rPr>
                        <a:t>החלפת חובת</a:t>
                      </a:r>
                      <a:r>
                        <a:rPr lang="he-IL" sz="1400" b="0" kern="1200" baseline="0" dirty="0" smtClean="0">
                          <a:solidFill>
                            <a:schemeClr val="dk1"/>
                          </a:solidFill>
                          <a:effectLst/>
                          <a:latin typeface="Gisha" panose="020B0502040204020203" pitchFamily="34" charset="-79"/>
                          <a:ea typeface="+mn-ea"/>
                          <a:cs typeface="Gisha" panose="020B0502040204020203" pitchFamily="34" charset="-79"/>
                        </a:rPr>
                        <a:t> המצאת סקר בטיחות בהגשת </a:t>
                      </a:r>
                      <a:r>
                        <a:rPr lang="he-IL" sz="1400" b="0" kern="1200" dirty="0" smtClean="0">
                          <a:solidFill>
                            <a:schemeClr val="dk1"/>
                          </a:solidFill>
                          <a:effectLst/>
                          <a:latin typeface="Gisha" panose="020B0502040204020203" pitchFamily="34" charset="-79"/>
                          <a:ea typeface="+mn-ea"/>
                          <a:cs typeface="Gisha" panose="020B0502040204020203" pitchFamily="34" charset="-79"/>
                        </a:rPr>
                        <a:t>רישיון העסק</a:t>
                      </a:r>
                      <a:endParaRPr lang="he-IL"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0368621"/>
                  </a:ext>
                </a:extLst>
              </a:tr>
              <a:tr h="631827">
                <a:tc>
                  <a:txBody>
                    <a:bodyPr/>
                    <a:lstStyle/>
                    <a:p>
                      <a:pPr algn="ctr" rtl="1"/>
                      <a:r>
                        <a:rPr lang="he-IL" sz="1400" b="1" kern="1200" dirty="0" smtClean="0">
                          <a:solidFill>
                            <a:schemeClr val="dk1"/>
                          </a:solidFill>
                          <a:effectLst/>
                          <a:latin typeface="Gisha" panose="020B0502040204020203" pitchFamily="34" charset="-79"/>
                          <a:ea typeface="+mn-ea"/>
                          <a:cs typeface="Gisha" panose="020B0502040204020203" pitchFamily="34" charset="-79"/>
                        </a:rPr>
                        <a:t>השתתפות עובדים קיימים אצל המעסיק</a:t>
                      </a:r>
                      <a:endParaRPr lang="he-IL" sz="1400" b="1" dirty="0">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sz="1400" kern="1200" dirty="0" smtClean="0">
                          <a:solidFill>
                            <a:schemeClr val="dk1"/>
                          </a:solidFill>
                          <a:effectLst/>
                          <a:latin typeface="Gisha" panose="020B0502040204020203" pitchFamily="34" charset="-79"/>
                          <a:ea typeface="+mn-ea"/>
                          <a:cs typeface="Gisha" panose="020B0502040204020203" pitchFamily="34" charset="-79"/>
                        </a:rPr>
                        <a:t>עד שלושה עובדים</a:t>
                      </a:r>
                      <a:endParaRPr lang="he-IL" sz="1400" dirty="0">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sz="1400" kern="1200" dirty="0" smtClean="0">
                          <a:solidFill>
                            <a:schemeClr val="dk1"/>
                          </a:solidFill>
                          <a:effectLst/>
                          <a:latin typeface="Gisha" panose="020B0502040204020203" pitchFamily="34" charset="-79"/>
                          <a:ea typeface="+mn-ea"/>
                          <a:cs typeface="Gisha" panose="020B0502040204020203" pitchFamily="34" charset="-79"/>
                        </a:rPr>
                        <a:t>בקורס</a:t>
                      </a:r>
                      <a:r>
                        <a:rPr lang="he-IL" sz="1400" kern="1200" baseline="0" dirty="0" smtClean="0">
                          <a:solidFill>
                            <a:schemeClr val="dk1"/>
                          </a:solidFill>
                          <a:effectLst/>
                          <a:latin typeface="Gisha" panose="020B0502040204020203" pitchFamily="34" charset="-79"/>
                          <a:ea typeface="+mn-ea"/>
                          <a:cs typeface="Gisha" panose="020B0502040204020203" pitchFamily="34" charset="-79"/>
                        </a:rPr>
                        <a:t> לעובדים חדשים- ניתן להוסיף עובדים קיימים </a:t>
                      </a:r>
                      <a:r>
                        <a:rPr lang="he-IL" sz="1400" kern="1200" dirty="0" smtClean="0">
                          <a:solidFill>
                            <a:schemeClr val="dk1"/>
                          </a:solidFill>
                          <a:effectLst/>
                          <a:latin typeface="Gisha" panose="020B0502040204020203" pitchFamily="34" charset="-79"/>
                          <a:ea typeface="+mn-ea"/>
                          <a:cs typeface="Gisha" panose="020B0502040204020203" pitchFamily="34" charset="-79"/>
                        </a:rPr>
                        <a:t>עד 20% מהלומדים </a:t>
                      </a:r>
                      <a:endParaRPr lang="he-IL" sz="1400" kern="1200" baseline="0" dirty="0" smtClean="0">
                        <a:solidFill>
                          <a:schemeClr val="dk1"/>
                        </a:solidFill>
                        <a:effectLst/>
                        <a:latin typeface="Gisha" panose="020B0502040204020203" pitchFamily="34" charset="-79"/>
                        <a:ea typeface="+mn-ea"/>
                        <a:cs typeface="Gisha" panose="020B0502040204020203" pitchFamily="34" charset="-79"/>
                      </a:endParaRPr>
                    </a:p>
                    <a:p>
                      <a:pPr algn="ctr" rtl="1"/>
                      <a:r>
                        <a:rPr lang="he-IL" sz="1400" kern="1200" dirty="0" smtClean="0">
                          <a:solidFill>
                            <a:schemeClr val="dk1"/>
                          </a:solidFill>
                          <a:effectLst/>
                          <a:latin typeface="Gisha" panose="020B0502040204020203" pitchFamily="34" charset="-79"/>
                          <a:ea typeface="+mn-ea"/>
                          <a:cs typeface="Gisha" panose="020B0502040204020203" pitchFamily="34" charset="-79"/>
                        </a:rPr>
                        <a:t>הכשרות לסיווג מקצועי מתקדם עבור עובדים קיימים- המעסיק יתחייב מראש על קידום העובדים בשכרם בסכום העולה על 15% מהשכר ברוטו. </a:t>
                      </a:r>
                      <a:endParaRPr lang="en-US" sz="1400" kern="1200" dirty="0" smtClean="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570581"/>
                  </a:ext>
                </a:extLst>
              </a:tr>
              <a:tr h="25641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400" b="1" kern="1200" dirty="0" smtClean="0">
                          <a:solidFill>
                            <a:schemeClr val="dk1"/>
                          </a:solidFill>
                          <a:effectLst/>
                          <a:latin typeface="Gisha" panose="020B0502040204020203" pitchFamily="34" charset="-79"/>
                          <a:ea typeface="+mn-ea"/>
                          <a:cs typeface="Gisha" panose="020B0502040204020203" pitchFamily="34" charset="-79"/>
                        </a:rPr>
                        <a:t>התחייבות המפעל להשמה בעבודה במקצוע הקורס</a:t>
                      </a:r>
                      <a:endParaRPr lang="he-IL"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400" kern="1200" dirty="0" smtClean="0">
                          <a:solidFill>
                            <a:schemeClr val="dk1"/>
                          </a:solidFill>
                          <a:effectLst/>
                          <a:latin typeface="Gisha" panose="020B0502040204020203" pitchFamily="34" charset="-79"/>
                          <a:ea typeface="+mn-ea"/>
                          <a:cs typeface="Gisha" panose="020B0502040204020203" pitchFamily="34" charset="-79"/>
                        </a:rPr>
                        <a:t>לפי טבלה</a:t>
                      </a:r>
                      <a:endParaRPr lang="he-IL" sz="1400" dirty="0" smtClean="0">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ctr" defTabSz="914400" rtl="1" eaLnBrk="1" fontAlgn="base" latinLnBrk="0" hangingPunct="1">
                        <a:lnSpc>
                          <a:spcPct val="100000"/>
                        </a:lnSpc>
                        <a:spcBef>
                          <a:spcPts val="0"/>
                        </a:spcBef>
                        <a:spcAft>
                          <a:spcPts val="0"/>
                        </a:spcAft>
                        <a:buClrTx/>
                        <a:buSzTx/>
                        <a:buFontTx/>
                        <a:buNone/>
                        <a:tabLst/>
                        <a:defRPr/>
                      </a:pPr>
                      <a:r>
                        <a:rPr lang="he-IL" sz="1400" kern="1200" dirty="0" smtClean="0">
                          <a:solidFill>
                            <a:schemeClr val="dk1"/>
                          </a:solidFill>
                          <a:effectLst/>
                          <a:latin typeface="Gisha" panose="020B0502040204020203" pitchFamily="34" charset="-79"/>
                          <a:ea typeface="+mn-ea"/>
                          <a:cs typeface="Gisha" panose="020B0502040204020203" pitchFamily="34" charset="-79"/>
                        </a:rPr>
                        <a:t>60% מהלומדים (מתוך התלמידים שבמימון המדינה)</a:t>
                      </a:r>
                    </a:p>
                    <a:p>
                      <a:pPr marL="0" marR="0" lvl="1" indent="0" algn="ctr" defTabSz="914400" rtl="1" eaLnBrk="1" fontAlgn="base" latinLnBrk="0" hangingPunct="1">
                        <a:lnSpc>
                          <a:spcPct val="100000"/>
                        </a:lnSpc>
                        <a:spcBef>
                          <a:spcPts val="0"/>
                        </a:spcBef>
                        <a:spcAft>
                          <a:spcPts val="0"/>
                        </a:spcAft>
                        <a:buClrTx/>
                        <a:buSzTx/>
                        <a:buFontTx/>
                        <a:buNone/>
                        <a:tabLst/>
                        <a:defRPr/>
                      </a:pPr>
                      <a:r>
                        <a:rPr lang="he-IL" sz="1400" kern="1200" dirty="0" smtClean="0">
                          <a:solidFill>
                            <a:schemeClr val="dk1"/>
                          </a:solidFill>
                          <a:effectLst/>
                          <a:latin typeface="Gisha" panose="020B0502040204020203" pitchFamily="34" charset="-79"/>
                          <a:ea typeface="+mn-ea"/>
                          <a:cs typeface="Gisha" panose="020B0502040204020203" pitchFamily="34" charset="-79"/>
                        </a:rPr>
                        <a:t>השמת עצמאים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169257"/>
                  </a:ext>
                </a:extLst>
              </a:tr>
              <a:tr h="475110">
                <a:tc>
                  <a:txBody>
                    <a:bodyPr/>
                    <a:lstStyle/>
                    <a:p>
                      <a:pPr marL="0" algn="ctr" defTabSz="914400" rtl="1" eaLnBrk="1" latinLnBrk="0" hangingPunct="1"/>
                      <a:r>
                        <a:rPr lang="he-IL" sz="1400" b="1" kern="1200" dirty="0" smtClean="0">
                          <a:solidFill>
                            <a:schemeClr val="dk1"/>
                          </a:solidFill>
                          <a:effectLst/>
                          <a:latin typeface="Gisha" panose="020B0502040204020203" pitchFamily="34" charset="-79"/>
                          <a:ea typeface="+mn-ea"/>
                          <a:cs typeface="Gisha" panose="020B0502040204020203" pitchFamily="34" charset="-79"/>
                        </a:rPr>
                        <a:t>תקצוב שעות רכז</a:t>
                      </a:r>
                      <a:endParaRPr lang="he-IL"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לא קיים</a:t>
                      </a:r>
                      <a:endParaRPr lang="he-IL" sz="140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1"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תשלום בגין רכז הקורס יהיה 134 ₪ לשעה+ מע"מ. </a:t>
                      </a:r>
                      <a:endParaRPr lang="en-US" sz="1400" kern="1200" dirty="0" smtClean="0">
                        <a:solidFill>
                          <a:schemeClr val="dk1"/>
                        </a:solidFill>
                        <a:effectLst/>
                        <a:latin typeface="Gisha" panose="020B0502040204020203" pitchFamily="34" charset="-79"/>
                        <a:ea typeface="+mn-ea"/>
                        <a:cs typeface="Gisha" panose="020B0502040204020203" pitchFamily="34" charset="-79"/>
                      </a:endParaRPr>
                    </a:p>
                    <a:p>
                      <a:pPr marL="0" lvl="1"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קורס עד 400 שעות- יזכה ב- 40 שעות רכז</a:t>
                      </a:r>
                      <a:endParaRPr lang="en-US" sz="1400" kern="1200" dirty="0" smtClean="0">
                        <a:solidFill>
                          <a:schemeClr val="dk1"/>
                        </a:solidFill>
                        <a:effectLst/>
                        <a:latin typeface="Gisha" panose="020B0502040204020203" pitchFamily="34" charset="-79"/>
                        <a:ea typeface="+mn-ea"/>
                        <a:cs typeface="Gisha" panose="020B0502040204020203" pitchFamily="34" charset="-79"/>
                      </a:endParaRPr>
                    </a:p>
                    <a:p>
                      <a:pPr marL="0" lvl="1"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קורס מעל 800 שעות- יזכה ב-  80 שעות רכז</a:t>
                      </a:r>
                      <a:endParaRPr lang="en-US" sz="1400" kern="1200" dirty="0" smtClean="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45317"/>
                  </a:ext>
                </a:extLst>
              </a:tr>
              <a:tr h="256410">
                <a:tc>
                  <a:txBody>
                    <a:bodyPr/>
                    <a:lstStyle/>
                    <a:p>
                      <a:pPr marL="0" algn="ctr" defTabSz="914400" rtl="1" eaLnBrk="1" latinLnBrk="0" hangingPunct="1"/>
                      <a:r>
                        <a:rPr lang="he-IL" sz="1400" b="1" kern="1200" dirty="0" smtClean="0">
                          <a:solidFill>
                            <a:schemeClr val="dk1"/>
                          </a:solidFill>
                          <a:effectLst/>
                          <a:latin typeface="Gisha" panose="020B0502040204020203" pitchFamily="34" charset="-79"/>
                          <a:ea typeface="+mn-ea"/>
                          <a:cs typeface="Gisha" panose="020B0502040204020203" pitchFamily="34" charset="-79"/>
                        </a:rPr>
                        <a:t>מספר תלמידים בהכשרה</a:t>
                      </a:r>
                      <a:endParaRPr lang="he-IL"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בענפי תעשייה – 10-25 תלמידים. </a:t>
                      </a:r>
                      <a:endParaRPr lang="en-US" sz="1400" kern="1200" dirty="0" smtClean="0">
                        <a:solidFill>
                          <a:schemeClr val="dk1"/>
                        </a:solidFill>
                        <a:effectLst/>
                        <a:latin typeface="Gisha" panose="020B0502040204020203" pitchFamily="34" charset="-79"/>
                        <a:ea typeface="+mn-ea"/>
                        <a:cs typeface="Gisha" panose="020B0502040204020203" pitchFamily="34" charset="-79"/>
                      </a:endParaRPr>
                    </a:p>
                    <a:p>
                      <a:pPr marL="0"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בענפים נדרשים אחרים – 16-25 תלמידים . </a:t>
                      </a:r>
                      <a:r>
                        <a:rPr lang="en-US" sz="1400" kern="1200" dirty="0" smtClean="0">
                          <a:solidFill>
                            <a:schemeClr val="dk1"/>
                          </a:solidFill>
                          <a:effectLst/>
                          <a:latin typeface="Gisha" panose="020B0502040204020203" pitchFamily="34" charset="-79"/>
                          <a:ea typeface="+mn-ea"/>
                          <a:cs typeface="Gisha" panose="020B0502040204020203" pitchFamily="34" charset="-79"/>
                        </a:rPr>
                        <a:t> </a:t>
                      </a:r>
                      <a:endParaRPr lang="he-IL" sz="140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1"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מספר התלמידים בחלק העיוני של ההכשרה- עד 30. </a:t>
                      </a:r>
                      <a:endParaRPr lang="en-US" sz="1400" kern="1200" dirty="0" smtClean="0">
                        <a:solidFill>
                          <a:schemeClr val="dk1"/>
                        </a:solidFill>
                        <a:effectLst/>
                        <a:latin typeface="Gisha" panose="020B0502040204020203" pitchFamily="34" charset="-79"/>
                        <a:ea typeface="+mn-ea"/>
                        <a:cs typeface="Gisha" panose="020B0502040204020203" pitchFamily="34" charset="-79"/>
                      </a:endParaRPr>
                    </a:p>
                    <a:p>
                      <a:pPr marL="0" lvl="1"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מספר התלמידים בחלק המעשי של ההכשרה- עד 30, אלא אם הוגדר אחרת בתקן סדנה, בהתאמה לתנאי הלימוד ולאישור הפיקוח המקצועי.</a:t>
                      </a:r>
                      <a:endParaRPr lang="en-US" sz="140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688294"/>
                  </a:ext>
                </a:extLst>
              </a:tr>
            </a:tbl>
          </a:graphicData>
        </a:graphic>
      </p:graphicFrame>
    </p:spTree>
    <p:extLst>
      <p:ext uri="{BB962C8B-B14F-4D97-AF65-F5344CB8AC3E}">
        <p14:creationId xmlns:p14="http://schemas.microsoft.com/office/powerpoint/2010/main" val="131039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p:cNvSpPr>
            <a:spLocks noGrp="1"/>
          </p:cNvSpPr>
          <p:nvPr>
            <p:ph type="title"/>
          </p:nvPr>
        </p:nvSpPr>
        <p:spPr>
          <a:xfrm>
            <a:off x="2202873" y="116632"/>
            <a:ext cx="9015064" cy="922114"/>
          </a:xfrm>
        </p:spPr>
        <p:txBody>
          <a:bodyPr/>
          <a:lstStyle/>
          <a:p>
            <a:r>
              <a:rPr lang="he-IL" sz="3600" dirty="0" smtClean="0"/>
              <a:t>כיתה בעבודה- השינויים </a:t>
            </a:r>
            <a:r>
              <a:rPr lang="he-IL" sz="3600" dirty="0"/>
              <a:t>המרכזיים בנוהל</a:t>
            </a:r>
          </a:p>
        </p:txBody>
      </p:sp>
      <p:sp>
        <p:nvSpPr>
          <p:cNvPr id="3" name="מציין מיקום תוכן 2"/>
          <p:cNvSpPr>
            <a:spLocks noGrp="1"/>
          </p:cNvSpPr>
          <p:nvPr>
            <p:ph idx="1"/>
          </p:nvPr>
        </p:nvSpPr>
        <p:spPr/>
        <p:txBody>
          <a:bodyPr/>
          <a:lstStyle/>
          <a:p>
            <a:endParaRPr lang="he-IL" sz="1800" dirty="0"/>
          </a:p>
          <a:p>
            <a:endParaRPr lang="he-IL" sz="1800" dirty="0"/>
          </a:p>
        </p:txBody>
      </p:sp>
      <p:graphicFrame>
        <p:nvGraphicFramePr>
          <p:cNvPr id="5" name="טבלה 4"/>
          <p:cNvGraphicFramePr>
            <a:graphicFrameLocks noGrp="1"/>
          </p:cNvGraphicFramePr>
          <p:nvPr>
            <p:extLst>
              <p:ext uri="{D42A27DB-BD31-4B8C-83A1-F6EECF244321}">
                <p14:modId xmlns:p14="http://schemas.microsoft.com/office/powerpoint/2010/main" val="2836850163"/>
              </p:ext>
            </p:extLst>
          </p:nvPr>
        </p:nvGraphicFramePr>
        <p:xfrm>
          <a:off x="792305" y="1038746"/>
          <a:ext cx="10791740" cy="3211829"/>
        </p:xfrm>
        <a:graphic>
          <a:graphicData uri="http://schemas.openxmlformats.org/drawingml/2006/table">
            <a:tbl>
              <a:tblPr rtl="1" firstRow="1" bandRow="1">
                <a:tableStyleId>{5C22544A-7EE6-4342-B048-85BDC9FD1C3A}</a:tableStyleId>
              </a:tblPr>
              <a:tblGrid>
                <a:gridCol w="1377863">
                  <a:extLst>
                    <a:ext uri="{9D8B030D-6E8A-4147-A177-3AD203B41FA5}">
                      <a16:colId xmlns:a16="http://schemas.microsoft.com/office/drawing/2014/main" val="304111224"/>
                    </a:ext>
                  </a:extLst>
                </a:gridCol>
                <a:gridCol w="3149600">
                  <a:extLst>
                    <a:ext uri="{9D8B030D-6E8A-4147-A177-3AD203B41FA5}">
                      <a16:colId xmlns:a16="http://schemas.microsoft.com/office/drawing/2014/main" val="1913012346"/>
                    </a:ext>
                  </a:extLst>
                </a:gridCol>
                <a:gridCol w="6264277">
                  <a:extLst>
                    <a:ext uri="{9D8B030D-6E8A-4147-A177-3AD203B41FA5}">
                      <a16:colId xmlns:a16="http://schemas.microsoft.com/office/drawing/2014/main" val="324205307"/>
                    </a:ext>
                  </a:extLst>
                </a:gridCol>
              </a:tblGrid>
              <a:tr h="439072">
                <a:tc>
                  <a:txBody>
                    <a:bodyPr/>
                    <a:lstStyle/>
                    <a:p>
                      <a:pPr algn="ctr" rtl="1"/>
                      <a:endParaRPr lang="he-IL" sz="1600" dirty="0">
                        <a:solidFill>
                          <a:schemeClr val="tx1"/>
                        </a:solidFill>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sz="1600" dirty="0" smtClean="0">
                          <a:solidFill>
                            <a:schemeClr val="tx1"/>
                          </a:solidFill>
                          <a:latin typeface="Gisha" panose="020B0502040204020203" pitchFamily="34" charset="-79"/>
                          <a:cs typeface="Gisha" panose="020B0502040204020203" pitchFamily="34" charset="-79"/>
                        </a:rPr>
                        <a:t>נוהל ישן</a:t>
                      </a:r>
                      <a:endParaRPr lang="he-IL" sz="1600" dirty="0">
                        <a:solidFill>
                          <a:schemeClr val="tx1"/>
                        </a:solidFill>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r>
                        <a:rPr lang="he-IL" sz="1800" dirty="0" smtClean="0">
                          <a:solidFill>
                            <a:schemeClr val="tx1"/>
                          </a:solidFill>
                          <a:latin typeface="Gisha" panose="020B0502040204020203" pitchFamily="34" charset="-79"/>
                          <a:cs typeface="Gisha" panose="020B0502040204020203" pitchFamily="34" charset="-79"/>
                        </a:rPr>
                        <a:t>נוהל חדש </a:t>
                      </a:r>
                      <a:endParaRPr lang="he-IL" sz="1800" dirty="0">
                        <a:solidFill>
                          <a:schemeClr val="tx1"/>
                        </a:solidFill>
                        <a:latin typeface="Gisha" panose="020B0502040204020203" pitchFamily="34" charset="-79"/>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1390656"/>
                  </a:ext>
                </a:extLst>
              </a:tr>
              <a:tr h="480291">
                <a:tc>
                  <a:txBody>
                    <a:bodyPr/>
                    <a:lstStyle/>
                    <a:p>
                      <a:pPr marL="0" algn="ctr" defTabSz="914400" rtl="1" eaLnBrk="1" latinLnBrk="0" hangingPunct="1"/>
                      <a:r>
                        <a:rPr lang="he-IL" sz="1400" b="1" kern="1200" dirty="0" smtClean="0">
                          <a:solidFill>
                            <a:schemeClr val="dk1"/>
                          </a:solidFill>
                          <a:effectLst/>
                          <a:latin typeface="Gisha" panose="020B0502040204020203" pitchFamily="34" charset="-79"/>
                          <a:ea typeface="+mn-ea"/>
                          <a:cs typeface="Gisha" panose="020B0502040204020203" pitchFamily="34" charset="-79"/>
                        </a:rPr>
                        <a:t>ועדת מכרזים</a:t>
                      </a:r>
                      <a:endParaRPr lang="he-IL"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algn="ctr" defTabSz="914400" rtl="1" eaLnBrk="1" latinLnBrk="0" hangingPunct="1"/>
                      <a:r>
                        <a:rPr lang="he-IL" sz="1400" kern="1200" dirty="0" smtClean="0">
                          <a:solidFill>
                            <a:schemeClr val="dk1"/>
                          </a:solidFill>
                          <a:effectLst/>
                          <a:latin typeface="Gisha" panose="020B0502040204020203" pitchFamily="34" charset="-79"/>
                          <a:ea typeface="+mn-ea"/>
                          <a:cs typeface="Gisha" panose="020B0502040204020203" pitchFamily="34" charset="-79"/>
                        </a:rPr>
                        <a:t>אישור הבקשות מתבצע בוועדת מכרזים ועובר לאישור מנכל- אורך זמן רב</a:t>
                      </a:r>
                      <a:endParaRPr lang="he-IL" sz="140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he-IL" sz="1400" kern="1200" dirty="0" smtClean="0">
                          <a:solidFill>
                            <a:schemeClr val="dk1"/>
                          </a:solidFill>
                          <a:effectLst/>
                          <a:latin typeface="Gisha" panose="020B0502040204020203" pitchFamily="34" charset="-79"/>
                          <a:ea typeface="+mn-ea"/>
                          <a:cs typeface="Gisha" panose="020B0502040204020203" pitchFamily="34" charset="-79"/>
                        </a:rPr>
                        <a:t>וועדת מכרזים תוחלף בוועדת היגוי- בתוך מטה האגף להכשרה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1426724"/>
                  </a:ext>
                </a:extLst>
              </a:tr>
              <a:tr h="272532">
                <a:tc>
                  <a:txBody>
                    <a:bodyPr/>
                    <a:lstStyle/>
                    <a:p>
                      <a:pPr algn="ctr" rtl="1"/>
                      <a:r>
                        <a:rPr lang="he-IL" sz="1400" b="1" kern="1200" dirty="0" smtClean="0">
                          <a:solidFill>
                            <a:schemeClr val="dk1"/>
                          </a:solidFill>
                          <a:effectLst/>
                          <a:latin typeface="Gisha" panose="020B0502040204020203" pitchFamily="34" charset="-79"/>
                          <a:ea typeface="+mn-ea"/>
                          <a:cs typeface="Gisha" panose="020B0502040204020203" pitchFamily="34" charset="-79"/>
                        </a:rPr>
                        <a:t>תלמידים במימון עצמי</a:t>
                      </a:r>
                      <a:endParaRPr lang="he-IL"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e-IL" sz="1400" b="0" kern="1200" dirty="0" smtClean="0">
                          <a:solidFill>
                            <a:schemeClr val="dk1"/>
                          </a:solidFill>
                          <a:effectLst/>
                          <a:latin typeface="Gisha" panose="020B0502040204020203" pitchFamily="34" charset="-79"/>
                          <a:ea typeface="+mn-ea"/>
                          <a:cs typeface="Gisha" panose="020B0502040204020203" pitchFamily="34" charset="-79"/>
                        </a:rPr>
                        <a:t>לא קיים</a:t>
                      </a:r>
                      <a:endParaRPr lang="he-IL"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he-IL" sz="1400" b="0" kern="1200" dirty="0" smtClean="0">
                          <a:solidFill>
                            <a:schemeClr val="dk1"/>
                          </a:solidFill>
                          <a:effectLst/>
                          <a:latin typeface="Gisha" panose="020B0502040204020203" pitchFamily="34" charset="-79"/>
                          <a:ea typeface="+mn-ea"/>
                          <a:cs typeface="Gisha" panose="020B0502040204020203" pitchFamily="34" charset="-79"/>
                        </a:rPr>
                        <a:t>ניתן לשלב בהכשרה תלמידים אשר מממנים את ההכשרה בעצמם. לא תשולם כל תמורה בגין תלמידים אלה.</a:t>
                      </a:r>
                      <a:endParaRPr lang="en-US" sz="1400" b="0" kern="1200" dirty="0" smtClean="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0368621"/>
                  </a:ext>
                </a:extLst>
              </a:tr>
              <a:tr h="395317">
                <a:tc>
                  <a:txBody>
                    <a:bodyPr/>
                    <a:lstStyle/>
                    <a:p>
                      <a:pPr algn="ctr" rtl="1"/>
                      <a:r>
                        <a:rPr lang="he-IL" sz="1400" b="1" kern="1200" dirty="0" smtClean="0">
                          <a:solidFill>
                            <a:schemeClr val="dk1"/>
                          </a:solidFill>
                          <a:effectLst/>
                          <a:latin typeface="Gisha" panose="020B0502040204020203" pitchFamily="34" charset="-79"/>
                          <a:ea typeface="+mn-ea"/>
                          <a:cs typeface="Gisha" panose="020B0502040204020203" pitchFamily="34" charset="-79"/>
                        </a:rPr>
                        <a:t>וועדות קבלה</a:t>
                      </a:r>
                      <a:endParaRPr lang="he-IL"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algn="ctr" defTabSz="914400" rtl="1" eaLnBrk="1" latinLnBrk="0" hangingPunct="1"/>
                      <a:r>
                        <a:rPr lang="he-IL" sz="1400" b="0" kern="1200" dirty="0" smtClean="0">
                          <a:solidFill>
                            <a:schemeClr val="dk1"/>
                          </a:solidFill>
                          <a:effectLst/>
                          <a:latin typeface="Gisha" panose="020B0502040204020203" pitchFamily="34" charset="-79"/>
                          <a:ea typeface="+mn-ea"/>
                          <a:cs typeface="Gisha" panose="020B0502040204020203" pitchFamily="34" charset="-79"/>
                        </a:rPr>
                        <a:t>באחריות המחוז</a:t>
                      </a:r>
                      <a:endParaRPr lang="he-IL"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1" algn="ctr" defTabSz="914400" rtl="1" eaLnBrk="1" latinLnBrk="0" hangingPunct="1"/>
                      <a:r>
                        <a:rPr lang="he-IL" sz="1400" b="0" kern="1200" dirty="0" smtClean="0">
                          <a:solidFill>
                            <a:schemeClr val="dk1"/>
                          </a:solidFill>
                          <a:effectLst/>
                          <a:latin typeface="Gisha" panose="020B0502040204020203" pitchFamily="34" charset="-79"/>
                          <a:ea typeface="+mn-ea"/>
                          <a:cs typeface="Gisha" panose="020B0502040204020203" pitchFamily="34" charset="-79"/>
                        </a:rPr>
                        <a:t>ביטול ועדות הקבלה</a:t>
                      </a:r>
                      <a:endParaRPr lang="en-US"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570581"/>
                  </a:ext>
                </a:extLst>
              </a:tr>
              <a:tr h="256410">
                <a:tc>
                  <a:txBody>
                    <a:bodyPr/>
                    <a:lstStyle/>
                    <a:p>
                      <a:pPr algn="ctr" rtl="1"/>
                      <a:r>
                        <a:rPr lang="he-IL" sz="1400" b="1" kern="1200" dirty="0" smtClean="0">
                          <a:solidFill>
                            <a:schemeClr val="dk1"/>
                          </a:solidFill>
                          <a:effectLst/>
                          <a:latin typeface="Gisha" panose="020B0502040204020203" pitchFamily="34" charset="-79"/>
                          <a:ea typeface="+mn-ea"/>
                          <a:cs typeface="Gisha" panose="020B0502040204020203" pitchFamily="34" charset="-79"/>
                        </a:rPr>
                        <a:t>מועד פתיחת הכשרה</a:t>
                      </a:r>
                      <a:endParaRPr lang="he-IL"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2" algn="ctr" defTabSz="914400" rtl="1" eaLnBrk="1" latinLnBrk="0" hangingPunct="1"/>
                      <a:r>
                        <a:rPr lang="he-IL" sz="1400" b="0" kern="1200" dirty="0" smtClean="0">
                          <a:solidFill>
                            <a:schemeClr val="dk1"/>
                          </a:solidFill>
                          <a:effectLst/>
                          <a:latin typeface="Gisha" panose="020B0502040204020203" pitchFamily="34" charset="-79"/>
                          <a:ea typeface="+mn-ea"/>
                          <a:cs typeface="Gisha" panose="020B0502040204020203" pitchFamily="34" charset="-79"/>
                        </a:rPr>
                        <a:t>עד</a:t>
                      </a:r>
                      <a:r>
                        <a:rPr lang="he-IL" sz="1400" b="0" kern="1200" baseline="0" dirty="0" smtClean="0">
                          <a:solidFill>
                            <a:schemeClr val="dk1"/>
                          </a:solidFill>
                          <a:effectLst/>
                          <a:latin typeface="Gisha" panose="020B0502040204020203" pitchFamily="34" charset="-79"/>
                          <a:ea typeface="+mn-ea"/>
                          <a:cs typeface="Gisha" panose="020B0502040204020203" pitchFamily="34" charset="-79"/>
                        </a:rPr>
                        <a:t> חצי שנה מהאישור</a:t>
                      </a:r>
                      <a:endParaRPr lang="he-IL"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1" algn="ctr" defTabSz="914400" rtl="1" eaLnBrk="1" latinLnBrk="0" hangingPunct="1"/>
                      <a:r>
                        <a:rPr lang="he-IL" sz="1400" b="0" kern="1200" dirty="0" smtClean="0">
                          <a:solidFill>
                            <a:schemeClr val="dk1"/>
                          </a:solidFill>
                          <a:effectLst/>
                          <a:latin typeface="Gisha" panose="020B0502040204020203" pitchFamily="34" charset="-79"/>
                          <a:ea typeface="+mn-ea"/>
                          <a:cs typeface="Gisha" panose="020B0502040204020203" pitchFamily="34" charset="-79"/>
                        </a:rPr>
                        <a:t> 90 ימים</a:t>
                      </a:r>
                      <a:r>
                        <a:rPr lang="he-IL" sz="1400" b="0" kern="1200" baseline="0" dirty="0" smtClean="0">
                          <a:solidFill>
                            <a:schemeClr val="dk1"/>
                          </a:solidFill>
                          <a:effectLst/>
                          <a:latin typeface="Gisha" panose="020B0502040204020203" pitchFamily="34" charset="-79"/>
                          <a:ea typeface="+mn-ea"/>
                          <a:cs typeface="Gisha" panose="020B0502040204020203" pitchFamily="34" charset="-79"/>
                        </a:rPr>
                        <a:t> מהאישור</a:t>
                      </a:r>
                      <a:endParaRPr lang="en-US"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8169257"/>
                  </a:ext>
                </a:extLst>
              </a:tr>
              <a:tr h="475110">
                <a:tc>
                  <a:txBody>
                    <a:bodyPr/>
                    <a:lstStyle/>
                    <a:p>
                      <a:pPr algn="ctr" rtl="1">
                        <a:spcAft>
                          <a:spcPts val="0"/>
                        </a:spcAft>
                      </a:pPr>
                      <a:r>
                        <a:rPr lang="he-IL" sz="1400" b="1" kern="1200" dirty="0">
                          <a:solidFill>
                            <a:schemeClr val="dk1"/>
                          </a:solidFill>
                          <a:effectLst/>
                          <a:latin typeface="Gisha" panose="020B0502040204020203" pitchFamily="34" charset="-79"/>
                          <a:ea typeface="+mn-ea"/>
                          <a:cs typeface="Gisha" panose="020B0502040204020203" pitchFamily="34" charset="-79"/>
                        </a:rPr>
                        <a:t>מסמכים ואישורים</a:t>
                      </a:r>
                      <a:endParaRPr lang="en-US"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spcAft>
                          <a:spcPts val="0"/>
                        </a:spcAft>
                      </a:pPr>
                      <a:r>
                        <a:rPr lang="he-IL" sz="1400" b="0" kern="1200" dirty="0" smtClean="0">
                          <a:solidFill>
                            <a:schemeClr val="dk1"/>
                          </a:solidFill>
                          <a:effectLst/>
                          <a:latin typeface="Gisha" panose="020B0502040204020203" pitchFamily="34" charset="-79"/>
                          <a:ea typeface="+mn-ea"/>
                          <a:cs typeface="Gisha" panose="020B0502040204020203" pitchFamily="34" charset="-79"/>
                        </a:rPr>
                        <a:t>נספחים רבים</a:t>
                      </a:r>
                      <a:endParaRPr lang="en-US"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ase">
                        <a:spcAft>
                          <a:spcPts val="0"/>
                        </a:spcAft>
                      </a:pPr>
                      <a:r>
                        <a:rPr lang="he-IL" sz="1400" b="0" kern="1200" dirty="0">
                          <a:solidFill>
                            <a:schemeClr val="dk1"/>
                          </a:solidFill>
                          <a:effectLst/>
                          <a:latin typeface="Gisha" panose="020B0502040204020203" pitchFamily="34" charset="-79"/>
                          <a:ea typeface="+mn-ea"/>
                          <a:cs typeface="Gisha" panose="020B0502040204020203" pitchFamily="34" charset="-79"/>
                        </a:rPr>
                        <a:t>הקטנת מספר </a:t>
                      </a:r>
                      <a:r>
                        <a:rPr lang="he-IL" sz="1400" b="0" kern="1200" dirty="0" smtClean="0">
                          <a:solidFill>
                            <a:schemeClr val="dk1"/>
                          </a:solidFill>
                          <a:effectLst/>
                          <a:latin typeface="Gisha" panose="020B0502040204020203" pitchFamily="34" charset="-79"/>
                          <a:ea typeface="+mn-ea"/>
                          <a:cs typeface="Gisha" panose="020B0502040204020203" pitchFamily="34" charset="-79"/>
                        </a:rPr>
                        <a:t>הנספחים</a:t>
                      </a:r>
                      <a:endParaRPr lang="en-US"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45317"/>
                  </a:ext>
                </a:extLst>
              </a:tr>
              <a:tr h="256410">
                <a:tc>
                  <a:txBody>
                    <a:bodyPr/>
                    <a:lstStyle/>
                    <a:p>
                      <a:pPr algn="ctr" rtl="1">
                        <a:spcAft>
                          <a:spcPts val="0"/>
                        </a:spcAft>
                      </a:pPr>
                      <a:r>
                        <a:rPr lang="he-IL" sz="1400" b="1" kern="1200" dirty="0">
                          <a:solidFill>
                            <a:schemeClr val="dk1"/>
                          </a:solidFill>
                          <a:effectLst/>
                          <a:latin typeface="Gisha" panose="020B0502040204020203" pitchFamily="34" charset="-79"/>
                          <a:ea typeface="+mn-ea"/>
                          <a:cs typeface="Gisha" panose="020B0502040204020203" pitchFamily="34" charset="-79"/>
                        </a:rPr>
                        <a:t>הגשת בקשה </a:t>
                      </a:r>
                      <a:endParaRPr lang="en-US"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spcAft>
                          <a:spcPts val="0"/>
                        </a:spcAft>
                      </a:pPr>
                      <a:r>
                        <a:rPr lang="he-IL" sz="1400" b="0" kern="1200" dirty="0">
                          <a:solidFill>
                            <a:schemeClr val="dk1"/>
                          </a:solidFill>
                          <a:effectLst/>
                          <a:latin typeface="Gisha" panose="020B0502040204020203" pitchFamily="34" charset="-79"/>
                          <a:ea typeface="+mn-ea"/>
                          <a:cs typeface="Gisha" panose="020B0502040204020203" pitchFamily="34" charset="-79"/>
                        </a:rPr>
                        <a:t>מייל, </a:t>
                      </a:r>
                      <a:r>
                        <a:rPr lang="he-IL" sz="1400" b="0" kern="1200" dirty="0" smtClean="0">
                          <a:solidFill>
                            <a:schemeClr val="dk1"/>
                          </a:solidFill>
                          <a:effectLst/>
                          <a:latin typeface="Gisha" panose="020B0502040204020203" pitchFamily="34" charset="-79"/>
                          <a:ea typeface="+mn-ea"/>
                          <a:cs typeface="Gisha" panose="020B0502040204020203" pitchFamily="34" charset="-79"/>
                        </a:rPr>
                        <a:t>דואר </a:t>
                      </a:r>
                      <a:r>
                        <a:rPr lang="he-IL" sz="1400" b="0" kern="1200" dirty="0" err="1" smtClean="0">
                          <a:solidFill>
                            <a:schemeClr val="dk1"/>
                          </a:solidFill>
                          <a:effectLst/>
                          <a:latin typeface="Gisha" panose="020B0502040204020203" pitchFamily="34" charset="-79"/>
                          <a:ea typeface="+mn-ea"/>
                          <a:cs typeface="Gisha" panose="020B0502040204020203" pitchFamily="34" charset="-79"/>
                        </a:rPr>
                        <a:t>למינהל</a:t>
                      </a:r>
                      <a:endParaRPr lang="en-US"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fontAlgn="base">
                        <a:spcAft>
                          <a:spcPts val="0"/>
                        </a:spcAft>
                      </a:pPr>
                      <a:r>
                        <a:rPr lang="he-IL" sz="1400" b="0" kern="1200" dirty="0">
                          <a:solidFill>
                            <a:schemeClr val="dk1"/>
                          </a:solidFill>
                          <a:effectLst/>
                          <a:latin typeface="Gisha" panose="020B0502040204020203" pitchFamily="34" charset="-79"/>
                          <a:ea typeface="+mn-ea"/>
                          <a:cs typeface="Gisha" panose="020B0502040204020203" pitchFamily="34" charset="-79"/>
                        </a:rPr>
                        <a:t>טופס מקוון באתר</a:t>
                      </a:r>
                      <a:endParaRPr lang="en-US"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688294"/>
                  </a:ext>
                </a:extLst>
              </a:tr>
            </a:tbl>
          </a:graphicData>
        </a:graphic>
      </p:graphicFrame>
    </p:spTree>
    <p:extLst>
      <p:ext uri="{BB962C8B-B14F-4D97-AF65-F5344CB8AC3E}">
        <p14:creationId xmlns:p14="http://schemas.microsoft.com/office/powerpoint/2010/main" val="95850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29741" y="355293"/>
            <a:ext cx="10675012" cy="577851"/>
          </a:xfrm>
        </p:spPr>
        <p:txBody>
          <a:bodyPr vert="horz" lIns="91440" tIns="45720" rIns="91440" bIns="45720" rtlCol="1" anchor="ctr">
            <a:noAutofit/>
          </a:bodyPr>
          <a:lstStyle/>
          <a:p>
            <a:r>
              <a:rPr lang="he-IL" sz="3600" dirty="0"/>
              <a:t>כיתה </a:t>
            </a:r>
            <a:r>
              <a:rPr lang="he-IL" sz="3600" dirty="0" smtClean="0"/>
              <a:t>בעבודה- תמורה</a:t>
            </a:r>
            <a:endParaRPr lang="en-US" sz="3600"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18</a:t>
            </a:fld>
            <a:endParaRPr lang="en-US"/>
          </a:p>
        </p:txBody>
      </p:sp>
      <p:graphicFrame>
        <p:nvGraphicFramePr>
          <p:cNvPr id="6" name="טבלה 5"/>
          <p:cNvGraphicFramePr>
            <a:graphicFrameLocks noGrp="1"/>
          </p:cNvGraphicFramePr>
          <p:nvPr>
            <p:extLst>
              <p:ext uri="{D42A27DB-BD31-4B8C-83A1-F6EECF244321}">
                <p14:modId xmlns:p14="http://schemas.microsoft.com/office/powerpoint/2010/main" val="3175574110"/>
              </p:ext>
            </p:extLst>
          </p:nvPr>
        </p:nvGraphicFramePr>
        <p:xfrm>
          <a:off x="651164" y="1039659"/>
          <a:ext cx="10753588" cy="4907280"/>
        </p:xfrm>
        <a:graphic>
          <a:graphicData uri="http://schemas.openxmlformats.org/drawingml/2006/table">
            <a:tbl>
              <a:tblPr rtl="1" firstRow="1" bandRow="1">
                <a:tableStyleId>{5C22544A-7EE6-4342-B048-85BDC9FD1C3A}</a:tableStyleId>
              </a:tblPr>
              <a:tblGrid>
                <a:gridCol w="903007">
                  <a:extLst>
                    <a:ext uri="{9D8B030D-6E8A-4147-A177-3AD203B41FA5}">
                      <a16:colId xmlns:a16="http://schemas.microsoft.com/office/drawing/2014/main" val="304111224"/>
                    </a:ext>
                  </a:extLst>
                </a:gridCol>
                <a:gridCol w="2290618">
                  <a:extLst>
                    <a:ext uri="{9D8B030D-6E8A-4147-A177-3AD203B41FA5}">
                      <a16:colId xmlns:a16="http://schemas.microsoft.com/office/drawing/2014/main" val="1913012346"/>
                    </a:ext>
                  </a:extLst>
                </a:gridCol>
                <a:gridCol w="7559963">
                  <a:extLst>
                    <a:ext uri="{9D8B030D-6E8A-4147-A177-3AD203B41FA5}">
                      <a16:colId xmlns:a16="http://schemas.microsoft.com/office/drawing/2014/main" val="324205307"/>
                    </a:ext>
                  </a:extLst>
                </a:gridCol>
              </a:tblGrid>
              <a:tr h="328467">
                <a:tc>
                  <a:txBody>
                    <a:bodyPr/>
                    <a:lstStyle/>
                    <a:p>
                      <a:pPr marL="0" algn="r" defTabSz="914400" rtl="1" eaLnBrk="1" latinLnBrk="0" hangingPunct="1"/>
                      <a:endParaRPr lang="he-IL" sz="1400" b="0" kern="1200" dirty="0">
                        <a:solidFill>
                          <a:schemeClr val="dk1"/>
                        </a:solidFill>
                        <a:effectLst/>
                        <a:latin typeface="Gisha" panose="020B0502040204020203" pitchFamily="34" charset="-79"/>
                        <a:ea typeface="+mn-ea"/>
                        <a:cs typeface="Gisha" panose="020B0502040204020203"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1" eaLnBrk="1" latinLnBrk="0" hangingPunct="1"/>
                      <a:r>
                        <a:rPr lang="he-IL" sz="1600" b="1" kern="1200" dirty="0" smtClean="0">
                          <a:solidFill>
                            <a:schemeClr val="tx1"/>
                          </a:solidFill>
                          <a:latin typeface="Gisha" panose="020B0502040204020203" pitchFamily="34" charset="-79"/>
                          <a:ea typeface="+mn-ea"/>
                          <a:cs typeface="Gisha" panose="020B0502040204020203" pitchFamily="34" charset="-79"/>
                        </a:rPr>
                        <a:t>כיתה במפעל- נוהל ישן</a:t>
                      </a:r>
                      <a:endParaRPr lang="he-IL" sz="1600" b="1" kern="1200" dirty="0">
                        <a:solidFill>
                          <a:schemeClr val="tx1"/>
                        </a:solidFill>
                        <a:latin typeface="Gisha" panose="020B0502040204020203" pitchFamily="34" charset="-79"/>
                        <a:ea typeface="+mn-ea"/>
                        <a:cs typeface="Gisha" panose="020B0502040204020203"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r" defTabSz="914400" rtl="1" eaLnBrk="1" latinLnBrk="0" hangingPunct="1"/>
                      <a:r>
                        <a:rPr lang="he-IL" sz="1600" b="1" kern="1200" dirty="0" smtClean="0">
                          <a:solidFill>
                            <a:schemeClr val="tx1"/>
                          </a:solidFill>
                          <a:latin typeface="Gisha" panose="020B0502040204020203" pitchFamily="34" charset="-79"/>
                          <a:ea typeface="+mn-ea"/>
                          <a:cs typeface="Gisha" panose="020B0502040204020203" pitchFamily="34" charset="-79"/>
                        </a:rPr>
                        <a:t>                                    כיתה בעבודה- נוהל חדש</a:t>
                      </a:r>
                      <a:endParaRPr lang="he-IL" sz="1600" b="1" kern="1200" dirty="0">
                        <a:solidFill>
                          <a:schemeClr val="tx1"/>
                        </a:solidFill>
                        <a:latin typeface="Gisha" panose="020B0502040204020203" pitchFamily="34" charset="-79"/>
                        <a:ea typeface="+mn-ea"/>
                        <a:cs typeface="Gisha" panose="020B0502040204020203"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1390656"/>
                  </a:ext>
                </a:extLst>
              </a:tr>
              <a:tr h="4118275">
                <a:tc>
                  <a:txBody>
                    <a:bodyPr/>
                    <a:lstStyle/>
                    <a:p>
                      <a:pPr marL="0" algn="ctr" defTabSz="914400" rtl="1" eaLnBrk="1" latinLnBrk="0" hangingPunct="1"/>
                      <a:r>
                        <a:rPr lang="he-IL" sz="1400" b="1" kern="1200" dirty="0" smtClean="0">
                          <a:solidFill>
                            <a:schemeClr val="dk1"/>
                          </a:solidFill>
                          <a:effectLst/>
                          <a:latin typeface="Gisha" panose="020B0502040204020203" pitchFamily="34" charset="-79"/>
                          <a:ea typeface="+mn-ea"/>
                          <a:cs typeface="Gisha" panose="020B0502040204020203" pitchFamily="34" charset="-79"/>
                        </a:rPr>
                        <a:t>תמורה</a:t>
                      </a:r>
                      <a:endParaRPr lang="he-IL" sz="1400" b="1"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1" eaLnBrk="1" latinLnBrk="0" hangingPunct="1"/>
                      <a:r>
                        <a:rPr lang="he-IL" sz="1400" b="0" kern="1200" dirty="0" smtClean="0">
                          <a:solidFill>
                            <a:schemeClr val="dk1"/>
                          </a:solidFill>
                          <a:effectLst/>
                          <a:latin typeface="Gisha" panose="020B0502040204020203" pitchFamily="34" charset="-79"/>
                          <a:ea typeface="+mn-ea"/>
                          <a:cs typeface="Gisha" panose="020B0502040204020203" pitchFamily="34" charset="-79"/>
                        </a:rPr>
                        <a:t>75% עבור הכשרה </a:t>
                      </a:r>
                    </a:p>
                    <a:p>
                      <a:pPr marL="0" algn="ctr" defTabSz="914400" rtl="1" eaLnBrk="1" latinLnBrk="0" hangingPunct="1"/>
                      <a:endParaRPr lang="he-IL" sz="1400" b="0" kern="1200" dirty="0" smtClean="0">
                        <a:solidFill>
                          <a:schemeClr val="dk1"/>
                        </a:solidFill>
                        <a:effectLst/>
                        <a:latin typeface="Gisha" panose="020B0502040204020203" pitchFamily="34" charset="-79"/>
                        <a:ea typeface="+mn-ea"/>
                        <a:cs typeface="Gisha" panose="020B0502040204020203" pitchFamily="34" charset="-79"/>
                      </a:endParaRPr>
                    </a:p>
                    <a:p>
                      <a:pPr marL="0" algn="ctr" defTabSz="914400" rtl="1" eaLnBrk="1" latinLnBrk="0" hangingPunct="1"/>
                      <a:r>
                        <a:rPr lang="he-IL" sz="1400" b="0" kern="1200" dirty="0" smtClean="0">
                          <a:solidFill>
                            <a:schemeClr val="dk1"/>
                          </a:solidFill>
                          <a:effectLst/>
                          <a:latin typeface="Gisha" panose="020B0502040204020203" pitchFamily="34" charset="-79"/>
                          <a:ea typeface="+mn-ea"/>
                          <a:cs typeface="Gisha" panose="020B0502040204020203" pitchFamily="34" charset="-79"/>
                        </a:rPr>
                        <a:t>25% תלוי השמה</a:t>
                      </a:r>
                      <a:endParaRPr lang="he-IL" sz="1400" b="0" kern="1200" dirty="0">
                        <a:solidFill>
                          <a:schemeClr val="dk1"/>
                        </a:solidFill>
                        <a:effectLst/>
                        <a:latin typeface="Gisha" panose="020B0502040204020203" pitchFamily="34" charset="-79"/>
                        <a:ea typeface="+mn-ea"/>
                        <a:cs typeface="Gisha" panose="020B0502040204020203" pitchFamily="34" charset="-79"/>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1" indent="0" algn="r" defTabSz="914400" rtl="1" eaLnBrk="1" fontAlgn="base" latinLnBrk="0" hangingPunct="1">
                        <a:lnSpc>
                          <a:spcPct val="100000"/>
                        </a:lnSpc>
                        <a:spcBef>
                          <a:spcPts val="0"/>
                        </a:spcBef>
                        <a:spcAft>
                          <a:spcPts val="0"/>
                        </a:spcAft>
                        <a:buClrTx/>
                        <a:buSzTx/>
                        <a:buFontTx/>
                        <a:buNone/>
                        <a:tabLst/>
                        <a:defRPr/>
                      </a:pPr>
                      <a:endParaRPr lang="he-IL"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0" algn="r" defTabSz="914400" rtl="1" eaLnBrk="1" fontAlgn="base" latinLnBrk="0" hangingPunct="1">
                        <a:lnSpc>
                          <a:spcPct val="100000"/>
                        </a:lnSpc>
                        <a:spcBef>
                          <a:spcPts val="0"/>
                        </a:spcBef>
                        <a:spcAft>
                          <a:spcPts val="0"/>
                        </a:spcAft>
                        <a:buClrTx/>
                        <a:buSzTx/>
                        <a:buFontTx/>
                        <a:buNone/>
                        <a:tabLst/>
                        <a:defRPr/>
                      </a:pPr>
                      <a:endParaRPr lang="he-IL"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0" algn="r" defTabSz="914400" rtl="1" eaLnBrk="1" fontAlgn="base" latinLnBrk="0" hangingPunct="1">
                        <a:lnSpc>
                          <a:spcPct val="100000"/>
                        </a:lnSpc>
                        <a:spcBef>
                          <a:spcPts val="0"/>
                        </a:spcBef>
                        <a:spcAft>
                          <a:spcPts val="0"/>
                        </a:spcAft>
                        <a:buClrTx/>
                        <a:buSzTx/>
                        <a:buFontTx/>
                        <a:buNone/>
                        <a:tabLst/>
                        <a:defRPr/>
                      </a:pPr>
                      <a:endParaRPr lang="he-IL"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0" algn="r" defTabSz="914400" rtl="1" eaLnBrk="1" fontAlgn="base" latinLnBrk="0" hangingPunct="1">
                        <a:lnSpc>
                          <a:spcPct val="100000"/>
                        </a:lnSpc>
                        <a:spcBef>
                          <a:spcPts val="0"/>
                        </a:spcBef>
                        <a:spcAft>
                          <a:spcPts val="0"/>
                        </a:spcAft>
                        <a:buClrTx/>
                        <a:buSzTx/>
                        <a:buFontTx/>
                        <a:buNone/>
                        <a:tabLst/>
                        <a:defRPr/>
                      </a:pPr>
                      <a:endParaRPr lang="he-IL"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0" algn="r" defTabSz="914400" rtl="1" eaLnBrk="1" fontAlgn="base" latinLnBrk="0" hangingPunct="1">
                        <a:lnSpc>
                          <a:spcPct val="100000"/>
                        </a:lnSpc>
                        <a:spcBef>
                          <a:spcPts val="0"/>
                        </a:spcBef>
                        <a:spcAft>
                          <a:spcPts val="0"/>
                        </a:spcAft>
                        <a:buClrTx/>
                        <a:buSzTx/>
                        <a:buFontTx/>
                        <a:buNone/>
                        <a:tabLst/>
                        <a:defRPr/>
                      </a:pPr>
                      <a:endParaRPr lang="he-IL"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0" algn="r" defTabSz="914400" rtl="1" eaLnBrk="1" fontAlgn="base" latinLnBrk="0" hangingPunct="1">
                        <a:lnSpc>
                          <a:spcPct val="100000"/>
                        </a:lnSpc>
                        <a:spcBef>
                          <a:spcPts val="0"/>
                        </a:spcBef>
                        <a:spcAft>
                          <a:spcPts val="0"/>
                        </a:spcAft>
                        <a:buClrTx/>
                        <a:buSzTx/>
                        <a:buFontTx/>
                        <a:buNone/>
                        <a:tabLst/>
                        <a:defRPr/>
                      </a:pPr>
                      <a:r>
                        <a:rPr lang="he-IL" sz="1400" b="0" kern="1200" dirty="0" smtClean="0">
                          <a:solidFill>
                            <a:schemeClr val="dk1"/>
                          </a:solidFill>
                          <a:effectLst/>
                          <a:latin typeface="Gisha" panose="020B0502040204020203" pitchFamily="34" charset="-79"/>
                          <a:ea typeface="+mn-ea"/>
                          <a:cs typeface="Gisha" panose="020B0502040204020203" pitchFamily="34" charset="-79"/>
                        </a:rPr>
                        <a:t>התשלום יחושב בגין כל התלמידים בקורס (למעט תלמידים במימון עצמי).</a:t>
                      </a:r>
                    </a:p>
                    <a:p>
                      <a:pPr marL="0" marR="0" lvl="1" indent="0" algn="r" defTabSz="914400" rtl="1" eaLnBrk="1" fontAlgn="base" latinLnBrk="0" hangingPunct="1">
                        <a:lnSpc>
                          <a:spcPct val="100000"/>
                        </a:lnSpc>
                        <a:spcBef>
                          <a:spcPts val="0"/>
                        </a:spcBef>
                        <a:spcAft>
                          <a:spcPts val="0"/>
                        </a:spcAft>
                        <a:buClrTx/>
                        <a:buSzTx/>
                        <a:buFont typeface="Arial" panose="020B0604020202020204" pitchFamily="34" charset="0"/>
                        <a:buNone/>
                        <a:tabLst/>
                        <a:defRPr/>
                      </a:pPr>
                      <a:endParaRPr lang="he-IL"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17145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r>
                        <a:rPr lang="he-IL" sz="1400" b="0" kern="1200" dirty="0" smtClean="0">
                          <a:solidFill>
                            <a:schemeClr val="dk1"/>
                          </a:solidFill>
                          <a:effectLst/>
                          <a:latin typeface="Gisha" panose="020B0502040204020203" pitchFamily="34" charset="-79"/>
                          <a:ea typeface="+mn-ea"/>
                          <a:cs typeface="Gisha" panose="020B0502040204020203" pitchFamily="34" charset="-79"/>
                        </a:rPr>
                        <a:t>50% מהסכום </a:t>
                      </a:r>
                      <a:r>
                        <a:rPr lang="he-IL" sz="1400" b="0" kern="1200" dirty="0" err="1" smtClean="0">
                          <a:solidFill>
                            <a:schemeClr val="dk1"/>
                          </a:solidFill>
                          <a:effectLst/>
                          <a:latin typeface="Gisha" panose="020B0502040204020203" pitchFamily="34" charset="-79"/>
                          <a:ea typeface="+mn-ea"/>
                          <a:cs typeface="Gisha" panose="020B0502040204020203" pitchFamily="34" charset="-79"/>
                        </a:rPr>
                        <a:t>ינתן</a:t>
                      </a:r>
                      <a:r>
                        <a:rPr lang="he-IL" sz="1400" b="0" kern="1200" dirty="0" smtClean="0">
                          <a:solidFill>
                            <a:schemeClr val="dk1"/>
                          </a:solidFill>
                          <a:effectLst/>
                          <a:latin typeface="Gisha" panose="020B0502040204020203" pitchFamily="34" charset="-79"/>
                          <a:ea typeface="+mn-ea"/>
                          <a:cs typeface="Gisha" panose="020B0502040204020203" pitchFamily="34" charset="-79"/>
                        </a:rPr>
                        <a:t> בגין השתתפות, ישולם בשתי פעימות- חודש לאחר פתיחת ההכשרה ובאמצע הקורס. </a:t>
                      </a:r>
                    </a:p>
                    <a:p>
                      <a:pPr marL="0" marR="0" lvl="1" indent="0" algn="r" defTabSz="914400" rtl="1" eaLnBrk="1" fontAlgn="base" latinLnBrk="0" hangingPunct="1">
                        <a:lnSpc>
                          <a:spcPct val="100000"/>
                        </a:lnSpc>
                        <a:spcBef>
                          <a:spcPts val="0"/>
                        </a:spcBef>
                        <a:spcAft>
                          <a:spcPts val="0"/>
                        </a:spcAft>
                        <a:buClrTx/>
                        <a:buSzTx/>
                        <a:buFont typeface="Arial" panose="020B0604020202020204" pitchFamily="34" charset="0"/>
                        <a:buNone/>
                        <a:tabLst/>
                        <a:defRPr/>
                      </a:pPr>
                      <a:r>
                        <a:rPr lang="he-IL" sz="1400" b="0" kern="1200" dirty="0" smtClean="0">
                          <a:solidFill>
                            <a:schemeClr val="dk1"/>
                          </a:solidFill>
                          <a:effectLst/>
                          <a:latin typeface="Gisha" panose="020B0502040204020203" pitchFamily="34" charset="-79"/>
                          <a:ea typeface="+mn-ea"/>
                          <a:cs typeface="Gisha" panose="020B0502040204020203" pitchFamily="34" charset="-79"/>
                        </a:rPr>
                        <a:t>מעסיק קטן ו/או זעיר (עד 50 עובדים)- התשלום יוקדם למועד פתיחת הקורס.</a:t>
                      </a:r>
                    </a:p>
                    <a:p>
                      <a:pPr marL="0" marR="0" lvl="1" indent="-17145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17145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r>
                        <a:rPr lang="he-IL" sz="1400" b="0" kern="1200" dirty="0" smtClean="0">
                          <a:solidFill>
                            <a:schemeClr val="dk1"/>
                          </a:solidFill>
                          <a:effectLst/>
                          <a:latin typeface="Gisha" panose="020B0502040204020203" pitchFamily="34" charset="-79"/>
                          <a:ea typeface="+mn-ea"/>
                          <a:cs typeface="Gisha" panose="020B0502040204020203" pitchFamily="34" charset="-79"/>
                        </a:rPr>
                        <a:t>20% מהסכום </a:t>
                      </a:r>
                      <a:r>
                        <a:rPr lang="he-IL" sz="1400" b="0" kern="1200" dirty="0" err="1" smtClean="0">
                          <a:solidFill>
                            <a:schemeClr val="dk1"/>
                          </a:solidFill>
                          <a:effectLst/>
                          <a:latin typeface="Gisha" panose="020B0502040204020203" pitchFamily="34" charset="-79"/>
                          <a:ea typeface="+mn-ea"/>
                          <a:cs typeface="Gisha" panose="020B0502040204020203" pitchFamily="34" charset="-79"/>
                        </a:rPr>
                        <a:t>ינתן</a:t>
                      </a:r>
                      <a:r>
                        <a:rPr lang="he-IL" sz="1400" b="0" kern="1200" dirty="0" smtClean="0">
                          <a:solidFill>
                            <a:schemeClr val="dk1"/>
                          </a:solidFill>
                          <a:effectLst/>
                          <a:latin typeface="Gisha" panose="020B0502040204020203" pitchFamily="34" charset="-79"/>
                          <a:ea typeface="+mn-ea"/>
                          <a:cs typeface="Gisha" panose="020B0502040204020203" pitchFamily="34" charset="-79"/>
                        </a:rPr>
                        <a:t> בגין זכאות לתעודה- התשלום יועבר עם הצגת הזכאות לתעודה.</a:t>
                      </a:r>
                    </a:p>
                    <a:p>
                      <a:pPr marL="0" marR="0" lvl="1" indent="-17145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17145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r>
                        <a:rPr lang="he-IL" sz="1400" b="0" kern="1200" dirty="0" smtClean="0">
                          <a:solidFill>
                            <a:schemeClr val="dk1"/>
                          </a:solidFill>
                          <a:effectLst/>
                          <a:latin typeface="Gisha" panose="020B0502040204020203" pitchFamily="34" charset="-79"/>
                          <a:ea typeface="+mn-ea"/>
                          <a:cs typeface="Gisha" panose="020B0502040204020203" pitchFamily="34" charset="-79"/>
                        </a:rPr>
                        <a:t>40% מהסכום </a:t>
                      </a:r>
                      <a:r>
                        <a:rPr lang="he-IL" sz="1400" b="0" kern="1200" dirty="0" err="1" smtClean="0">
                          <a:solidFill>
                            <a:schemeClr val="dk1"/>
                          </a:solidFill>
                          <a:effectLst/>
                          <a:latin typeface="Gisha" panose="020B0502040204020203" pitchFamily="34" charset="-79"/>
                          <a:ea typeface="+mn-ea"/>
                          <a:cs typeface="Gisha" panose="020B0502040204020203" pitchFamily="34" charset="-79"/>
                        </a:rPr>
                        <a:t>ינתן</a:t>
                      </a:r>
                      <a:r>
                        <a:rPr lang="he-IL" sz="1400" b="0" kern="1200" dirty="0" smtClean="0">
                          <a:solidFill>
                            <a:schemeClr val="dk1"/>
                          </a:solidFill>
                          <a:effectLst/>
                          <a:latin typeface="Gisha" panose="020B0502040204020203" pitchFamily="34" charset="-79"/>
                          <a:ea typeface="+mn-ea"/>
                          <a:cs typeface="Gisha" panose="020B0502040204020203" pitchFamily="34" charset="-79"/>
                        </a:rPr>
                        <a:t> בגין השמה, רק לבעלי זכאות לתעודה. ישולם בשתי פעימות לאחר הוכחת 2 חודשי השמה ולאחר הוכחת 6 חודשי השמה .</a:t>
                      </a:r>
                    </a:p>
                    <a:p>
                      <a:pPr marL="0" marR="0" lvl="1" indent="-17145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17145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r>
                        <a:rPr lang="he-IL" sz="1400" b="0" kern="1200" dirty="0" smtClean="0">
                          <a:solidFill>
                            <a:schemeClr val="dk1"/>
                          </a:solidFill>
                          <a:effectLst/>
                          <a:latin typeface="Gisha" panose="020B0502040204020203" pitchFamily="34" charset="-79"/>
                          <a:ea typeface="+mn-ea"/>
                          <a:cs typeface="Gisha" panose="020B0502040204020203" pitchFamily="34" charset="-79"/>
                        </a:rPr>
                        <a:t>2,000 ₪ </a:t>
                      </a:r>
                      <a:r>
                        <a:rPr lang="he-IL" sz="1400" b="0" kern="1200" dirty="0" err="1" smtClean="0">
                          <a:solidFill>
                            <a:schemeClr val="dk1"/>
                          </a:solidFill>
                          <a:effectLst/>
                          <a:latin typeface="Gisha" panose="020B0502040204020203" pitchFamily="34" charset="-79"/>
                          <a:ea typeface="+mn-ea"/>
                          <a:cs typeface="Gisha" panose="020B0502040204020203" pitchFamily="34" charset="-79"/>
                        </a:rPr>
                        <a:t>ינתנו</a:t>
                      </a:r>
                      <a:r>
                        <a:rPr lang="he-IL" sz="1400" b="0" kern="1200" dirty="0" smtClean="0">
                          <a:solidFill>
                            <a:schemeClr val="dk1"/>
                          </a:solidFill>
                          <a:effectLst/>
                          <a:latin typeface="Gisha" panose="020B0502040204020203" pitchFamily="34" charset="-79"/>
                          <a:ea typeface="+mn-ea"/>
                          <a:cs typeface="Gisha" panose="020B0502040204020203" pitchFamily="34" charset="-79"/>
                        </a:rPr>
                        <a:t> בגין השמת תלמיד המשתייך לאוכלוסיית יעד של המשרד (ישולם לאחר הוכחת חצי שנת העסקה ואישורי השתייכות לאוכלוסיית יעד)</a:t>
                      </a:r>
                    </a:p>
                    <a:p>
                      <a:pPr marL="0" marR="0" lvl="1" indent="0" algn="r" defTabSz="914400" rtl="1"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400" b="0" kern="1200" dirty="0" smtClean="0">
                        <a:solidFill>
                          <a:schemeClr val="dk1"/>
                        </a:solidFill>
                        <a:effectLst/>
                        <a:latin typeface="Gisha" panose="020B0502040204020203" pitchFamily="34" charset="-79"/>
                        <a:ea typeface="+mn-ea"/>
                        <a:cs typeface="Gisha" panose="020B0502040204020203" pitchFamily="34" charset="-79"/>
                      </a:endParaRPr>
                    </a:p>
                    <a:p>
                      <a:pPr marL="0" marR="0" lvl="1" indent="-171450" algn="r" defTabSz="914400" rtl="1" eaLnBrk="1" fontAlgn="base" latinLnBrk="0" hangingPunct="1">
                        <a:lnSpc>
                          <a:spcPct val="100000"/>
                        </a:lnSpc>
                        <a:spcBef>
                          <a:spcPts val="0"/>
                        </a:spcBef>
                        <a:spcAft>
                          <a:spcPts val="0"/>
                        </a:spcAft>
                        <a:buClrTx/>
                        <a:buSzTx/>
                        <a:buFont typeface="Arial" panose="020B0604020202020204" pitchFamily="34" charset="0"/>
                        <a:buChar char="•"/>
                        <a:tabLst/>
                        <a:defRPr/>
                      </a:pPr>
                      <a:r>
                        <a:rPr lang="he-IL" sz="1400" b="0" kern="1200" dirty="0" smtClean="0">
                          <a:solidFill>
                            <a:schemeClr val="dk1"/>
                          </a:solidFill>
                          <a:effectLst/>
                          <a:latin typeface="Gisha" panose="020B0502040204020203" pitchFamily="34" charset="-79"/>
                          <a:ea typeface="+mn-ea"/>
                          <a:cs typeface="Gisha" panose="020B0502040204020203" pitchFamily="34" charset="-79"/>
                        </a:rPr>
                        <a:t>10% מהסכום </a:t>
                      </a:r>
                      <a:r>
                        <a:rPr lang="he-IL" sz="1400" b="0" kern="1200" dirty="0" err="1" smtClean="0">
                          <a:solidFill>
                            <a:schemeClr val="dk1"/>
                          </a:solidFill>
                          <a:effectLst/>
                          <a:latin typeface="Gisha" panose="020B0502040204020203" pitchFamily="34" charset="-79"/>
                          <a:ea typeface="+mn-ea"/>
                          <a:cs typeface="Gisha" panose="020B0502040204020203" pitchFamily="34" charset="-79"/>
                        </a:rPr>
                        <a:t>ינתן</a:t>
                      </a:r>
                      <a:r>
                        <a:rPr lang="he-IL" sz="1400" b="0" kern="1200" dirty="0" smtClean="0">
                          <a:solidFill>
                            <a:schemeClr val="dk1"/>
                          </a:solidFill>
                          <a:effectLst/>
                          <a:latin typeface="Gisha" panose="020B0502040204020203" pitchFamily="34" charset="-79"/>
                          <a:ea typeface="+mn-ea"/>
                          <a:cs typeface="Gisha" panose="020B0502040204020203" pitchFamily="34" charset="-79"/>
                        </a:rPr>
                        <a:t> בגין השמה בתפקיד המזכה בשכר העולה על 8,500 ₪ בממוצע בחודש. ישולם בתום חצי שנת העסקה וככל שיוצגו תלושי שכר רלוונטיים.</a:t>
                      </a:r>
                      <a:endParaRPr lang="en-US" sz="1400" b="0" kern="1200" dirty="0" smtClean="0">
                        <a:solidFill>
                          <a:schemeClr val="dk1"/>
                        </a:solidFill>
                        <a:effectLst/>
                        <a:latin typeface="Gisha" panose="020B0502040204020203" pitchFamily="34" charset="-79"/>
                        <a:ea typeface="+mn-ea"/>
                        <a:cs typeface="Gisha" panose="020B0502040204020203" pitchFamily="3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343989"/>
                  </a:ext>
                </a:extLst>
              </a:tr>
            </a:tbl>
          </a:graphicData>
        </a:graphic>
      </p:graphicFrame>
      <p:sp>
        <p:nvSpPr>
          <p:cNvPr id="7" name="שווה 6"/>
          <p:cNvSpPr/>
          <p:nvPr/>
        </p:nvSpPr>
        <p:spPr>
          <a:xfrm>
            <a:off x="6086034" y="1940205"/>
            <a:ext cx="323223" cy="280118"/>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latin typeface="+mj-lt"/>
            </a:endParaRPr>
          </a:p>
        </p:txBody>
      </p:sp>
      <p:sp>
        <p:nvSpPr>
          <p:cNvPr id="8" name="מלבן 7"/>
          <p:cNvSpPr/>
          <p:nvPr/>
        </p:nvSpPr>
        <p:spPr>
          <a:xfrm>
            <a:off x="6513507" y="1770368"/>
            <a:ext cx="1022606" cy="597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1"/>
                </a:solidFill>
                <a:latin typeface="+mj-lt"/>
              </a:rPr>
              <a:t>סכום לתלמיד</a:t>
            </a:r>
          </a:p>
        </p:txBody>
      </p:sp>
      <p:sp>
        <p:nvSpPr>
          <p:cNvPr id="9" name="כפל 8"/>
          <p:cNvSpPr/>
          <p:nvPr/>
        </p:nvSpPr>
        <p:spPr>
          <a:xfrm>
            <a:off x="2901462" y="1962228"/>
            <a:ext cx="237414" cy="251218"/>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a:latin typeface="+mj-lt"/>
            </a:endParaRPr>
          </a:p>
        </p:txBody>
      </p:sp>
      <p:sp>
        <p:nvSpPr>
          <p:cNvPr id="10" name="מלבן 9"/>
          <p:cNvSpPr/>
          <p:nvPr/>
        </p:nvSpPr>
        <p:spPr>
          <a:xfrm>
            <a:off x="3285133" y="1776124"/>
            <a:ext cx="928339" cy="5978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a:solidFill>
                  <a:schemeClr val="tx1"/>
                </a:solidFill>
                <a:latin typeface="+mj-lt"/>
                <a:cs typeface="Calibri Light" panose="020F0302020204030204" pitchFamily="34" charset="0"/>
              </a:rPr>
              <a:t>תעריף לשעה</a:t>
            </a:r>
          </a:p>
        </p:txBody>
      </p:sp>
      <p:sp>
        <p:nvSpPr>
          <p:cNvPr id="11" name="חלוקה 10"/>
          <p:cNvSpPr/>
          <p:nvPr/>
        </p:nvSpPr>
        <p:spPr>
          <a:xfrm>
            <a:off x="4344486" y="1951911"/>
            <a:ext cx="288032" cy="324036"/>
          </a:xfrm>
          <a:prstGeom prst="mathDivid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latin typeface="+mj-lt"/>
            </a:endParaRPr>
          </a:p>
        </p:txBody>
      </p:sp>
      <p:sp>
        <p:nvSpPr>
          <p:cNvPr id="12" name="מלבן 11"/>
          <p:cNvSpPr/>
          <p:nvPr/>
        </p:nvSpPr>
        <p:spPr>
          <a:xfrm>
            <a:off x="4684643" y="1786554"/>
            <a:ext cx="1325028" cy="5874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mj-lt"/>
                <a:cs typeface="Calibri Light" panose="020F0302020204030204" pitchFamily="34" charset="0"/>
              </a:rPr>
              <a:t> 20 תלמידים</a:t>
            </a:r>
          </a:p>
          <a:p>
            <a:pPr algn="ctr"/>
            <a:r>
              <a:rPr lang="he-IL" sz="1400" b="1" dirty="0" smtClean="0">
                <a:solidFill>
                  <a:schemeClr val="tx1"/>
                </a:solidFill>
                <a:latin typeface="+mj-lt"/>
                <a:cs typeface="Calibri Light" panose="020F0302020204030204" pitchFamily="34" charset="0"/>
              </a:rPr>
              <a:t> </a:t>
            </a:r>
            <a:r>
              <a:rPr lang="he-IL" sz="1400" b="1" dirty="0">
                <a:solidFill>
                  <a:schemeClr val="tx1"/>
                </a:solidFill>
                <a:latin typeface="+mj-lt"/>
                <a:cs typeface="Calibri Light" panose="020F0302020204030204" pitchFamily="34" charset="0"/>
              </a:rPr>
              <a:t>או לפי תקן סדנה</a:t>
            </a:r>
          </a:p>
        </p:txBody>
      </p:sp>
      <p:sp>
        <p:nvSpPr>
          <p:cNvPr id="13" name="מלבן 12"/>
          <p:cNvSpPr/>
          <p:nvPr/>
        </p:nvSpPr>
        <p:spPr>
          <a:xfrm>
            <a:off x="1781681" y="1812126"/>
            <a:ext cx="997642" cy="6036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solidFill>
                  <a:schemeClr val="tx1"/>
                </a:solidFill>
                <a:latin typeface="+mj-lt"/>
                <a:cs typeface="Calibri Light" panose="020F0302020204030204" pitchFamily="34" charset="0"/>
              </a:rPr>
              <a:t>מספר שעות</a:t>
            </a:r>
            <a:endParaRPr lang="he-IL" sz="1600" b="1" dirty="0">
              <a:solidFill>
                <a:schemeClr val="tx1"/>
              </a:solidFill>
              <a:latin typeface="+mj-lt"/>
              <a:cs typeface="Calibri Light" panose="020F0302020204030204" pitchFamily="34" charset="0"/>
            </a:endParaRPr>
          </a:p>
        </p:txBody>
      </p:sp>
    </p:spTree>
    <p:extLst>
      <p:ext uri="{BB962C8B-B14F-4D97-AF65-F5344CB8AC3E}">
        <p14:creationId xmlns:p14="http://schemas.microsoft.com/office/powerpoint/2010/main" val="256576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847726" y="1247776"/>
            <a:ext cx="5148000" cy="2665464"/>
          </a:xfrm>
        </p:spPr>
        <p:txBody>
          <a:bodyPr vert="horz" lIns="91440" tIns="45720" rIns="91440" bIns="45720" rtlCol="1">
            <a:noAutofit/>
          </a:bodyPr>
          <a:lstStyle/>
          <a:p>
            <a:r>
              <a:rPr lang="he-IL" sz="2000" dirty="0"/>
              <a:t>העובדים מקבלים:</a:t>
            </a:r>
          </a:p>
          <a:p>
            <a:pPr lvl="1"/>
            <a:r>
              <a:rPr lang="he-IL" sz="2000" dirty="0"/>
              <a:t>מימון מלא של שכר הלימוד.</a:t>
            </a:r>
          </a:p>
          <a:p>
            <a:pPr lvl="1"/>
            <a:r>
              <a:rPr lang="he-IL" sz="2000" dirty="0"/>
              <a:t>תעודת גמר או תעודה מקצועית לאחר סיום הקורס והבחינות</a:t>
            </a:r>
            <a:r>
              <a:rPr lang="he-IL" sz="2000" dirty="0" smtClean="0"/>
              <a:t>.</a:t>
            </a:r>
            <a:endParaRPr lang="he-IL" sz="2000"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19</a:t>
            </a:fld>
            <a:endParaRPr lang="en-US"/>
          </a:p>
        </p:txBody>
      </p:sp>
      <p:sp>
        <p:nvSpPr>
          <p:cNvPr id="3" name="מציין מיקום תוכן 2">
            <a:extLst>
              <a:ext uri="{FF2B5EF4-FFF2-40B4-BE49-F238E27FC236}">
                <a16:creationId xmlns:a16="http://schemas.microsoft.com/office/drawing/2014/main" id="{F61A6CC8-8ECE-45EF-AD21-63FC7A8C1C05}"/>
              </a:ext>
            </a:extLst>
          </p:cNvPr>
          <p:cNvSpPr>
            <a:spLocks noGrp="1"/>
          </p:cNvSpPr>
          <p:nvPr>
            <p:ph idx="14"/>
          </p:nvPr>
        </p:nvSpPr>
        <p:spPr>
          <a:xfrm>
            <a:off x="6197756" y="1247775"/>
            <a:ext cx="5148000" cy="2665464"/>
          </a:xfrm>
        </p:spPr>
        <p:txBody>
          <a:bodyPr/>
          <a:lstStyle/>
          <a:p>
            <a:r>
              <a:rPr lang="he-IL" sz="2000" dirty="0"/>
              <a:t>המעסיקים מקבלים:</a:t>
            </a:r>
          </a:p>
          <a:p>
            <a:pPr lvl="1"/>
            <a:r>
              <a:rPr lang="he-IL" sz="2000" dirty="0"/>
              <a:t>מימון להכשרת דורשי עבודה בלתי מקצועיים ע"פ צרכי המעסיק.</a:t>
            </a:r>
          </a:p>
          <a:p>
            <a:pPr lvl="1"/>
            <a:r>
              <a:rPr lang="he-IL" sz="2000" dirty="0"/>
              <a:t>קורס, הכולל הכשרה עיונית ומעשית, במימון מלא של משרד העבודה.</a:t>
            </a:r>
          </a:p>
          <a:p>
            <a:pPr lvl="1"/>
            <a:r>
              <a:rPr lang="he-IL" sz="2000" dirty="0"/>
              <a:t>מענקי השמה </a:t>
            </a:r>
            <a:r>
              <a:rPr lang="he-IL" sz="2000" dirty="0" smtClean="0"/>
              <a:t>ובונוס לאוכלוסיות </a:t>
            </a:r>
            <a:r>
              <a:rPr lang="he-IL" sz="2000" dirty="0"/>
              <a:t>יעד</a:t>
            </a:r>
            <a:r>
              <a:rPr lang="he-IL" sz="2000" dirty="0" smtClean="0"/>
              <a:t>.</a:t>
            </a:r>
            <a:endParaRPr lang="he-IL" sz="2000" dirty="0"/>
          </a:p>
        </p:txBody>
      </p:sp>
      <p:sp>
        <p:nvSpPr>
          <p:cNvPr id="7" name="כותרת 1">
            <a:extLst>
              <a:ext uri="{FF2B5EF4-FFF2-40B4-BE49-F238E27FC236}">
                <a16:creationId xmlns:a16="http://schemas.microsoft.com/office/drawing/2014/main" id="{4CCFD821-599A-433A-A7FE-18AB4B3BAE44}"/>
              </a:ext>
            </a:extLst>
          </p:cNvPr>
          <p:cNvSpPr>
            <a:spLocks noGrp="1"/>
          </p:cNvSpPr>
          <p:nvPr>
            <p:ph type="title"/>
          </p:nvPr>
        </p:nvSpPr>
        <p:spPr>
          <a:xfrm>
            <a:off x="729741" y="355293"/>
            <a:ext cx="10675012" cy="577851"/>
          </a:xfrm>
        </p:spPr>
        <p:txBody>
          <a:bodyPr vert="horz" lIns="91440" tIns="45720" rIns="91440" bIns="45720" rtlCol="1" anchor="ctr">
            <a:noAutofit/>
          </a:bodyPr>
          <a:lstStyle/>
          <a:p>
            <a:r>
              <a:rPr lang="he-IL" sz="3600" dirty="0"/>
              <a:t>כיתה </a:t>
            </a:r>
            <a:r>
              <a:rPr lang="he-IL" sz="3600" dirty="0" smtClean="0"/>
              <a:t>בעבודה</a:t>
            </a:r>
            <a:endParaRPr lang="en-US" sz="3600" dirty="0"/>
          </a:p>
        </p:txBody>
      </p:sp>
    </p:spTree>
    <p:extLst>
      <p:ext uri="{BB962C8B-B14F-4D97-AF65-F5344CB8AC3E}">
        <p14:creationId xmlns:p14="http://schemas.microsoft.com/office/powerpoint/2010/main" val="39305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12DCDB5-5B45-4EEE-A7D2-3C458C36DF6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259" y="3457994"/>
            <a:ext cx="4388593" cy="3390176"/>
          </a:xfrm>
          <a:prstGeom prst="rect">
            <a:avLst/>
          </a:prstGeom>
        </p:spPr>
      </p:pic>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29739" y="336250"/>
            <a:ext cx="10675012" cy="577851"/>
          </a:xfrm>
        </p:spPr>
        <p:txBody>
          <a:bodyPr>
            <a:noAutofit/>
          </a:bodyPr>
          <a:lstStyle/>
          <a:p>
            <a:r>
              <a:rPr lang="he-IL" sz="3600" dirty="0" smtClean="0">
                <a:latin typeface="Gisha" panose="020B0502040204020203" pitchFamily="34" charset="-79"/>
              </a:rPr>
              <a:t/>
            </a:r>
            <a:br>
              <a:rPr lang="he-IL" sz="3600" dirty="0" smtClean="0">
                <a:latin typeface="Gisha" panose="020B0502040204020203" pitchFamily="34" charset="-79"/>
              </a:rPr>
            </a:br>
            <a:r>
              <a:rPr lang="he-IL" sz="3600" dirty="0" smtClean="0">
                <a:latin typeface="Gisha" panose="020B0502040204020203" pitchFamily="34" charset="-79"/>
              </a:rPr>
              <a:t>האגף ל</a:t>
            </a:r>
            <a:r>
              <a:rPr lang="he-IL" sz="3600" dirty="0" smtClean="0"/>
              <a:t>הכשרה </a:t>
            </a:r>
            <a:r>
              <a:rPr lang="he-IL" sz="3600" dirty="0"/>
              <a:t>מקצועית </a:t>
            </a:r>
            <a:r>
              <a:rPr lang="he-IL" sz="3600" dirty="0" smtClean="0"/>
              <a:t>ולפיתוח </a:t>
            </a:r>
            <a:r>
              <a:rPr lang="he-IL" sz="3600" dirty="0"/>
              <a:t>כוח אדם</a:t>
            </a:r>
            <a:r>
              <a:rPr lang="he-IL" sz="3600" dirty="0">
                <a:latin typeface="News Gothic MT" panose="020B0504020203020204" pitchFamily="34" charset="0"/>
                <a:ea typeface="+mn-ea"/>
              </a:rPr>
              <a:t> </a:t>
            </a:r>
            <a:br>
              <a:rPr lang="he-IL" sz="3600" dirty="0">
                <a:latin typeface="News Gothic MT" panose="020B0504020203020204" pitchFamily="34" charset="0"/>
                <a:ea typeface="+mn-ea"/>
              </a:rPr>
            </a:br>
            <a:endParaRPr lang="en-US" sz="3600" dirty="0">
              <a:latin typeface="News Gothic MT" panose="020B0504020203020204" pitchFamily="34" charset="0"/>
              <a:ea typeface="+mn-ea"/>
            </a:endParaRPr>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1681319" y="1247775"/>
            <a:ext cx="9900414" cy="4571999"/>
          </a:xfrm>
        </p:spPr>
        <p:txBody>
          <a:bodyPr/>
          <a:lstStyle/>
          <a:p>
            <a:pPr>
              <a:lnSpc>
                <a:spcPct val="150000"/>
              </a:lnSpc>
            </a:pPr>
            <a:r>
              <a:rPr lang="he-IL" sz="2400" b="0" dirty="0" smtClean="0">
                <a:solidFill>
                  <a:schemeClr val="tx1"/>
                </a:solidFill>
              </a:rPr>
              <a:t>האגף </a:t>
            </a:r>
            <a:r>
              <a:rPr lang="he-IL" sz="2400" b="0" dirty="0">
                <a:solidFill>
                  <a:schemeClr val="tx1"/>
                </a:solidFill>
              </a:rPr>
              <a:t>להכשרה מקצועית אמון על הקניית הכשרה מקצועית ופיתוח הון אנושי ושואף להיות מנגנון הכשרה איכותי ומותאם לצרכי הפרט והמשק. </a:t>
            </a:r>
          </a:p>
          <a:p>
            <a:pPr>
              <a:lnSpc>
                <a:spcPct val="150000"/>
              </a:lnSpc>
            </a:pPr>
            <a:r>
              <a:rPr lang="he-IL" sz="2400" b="0" dirty="0">
                <a:solidFill>
                  <a:schemeClr val="tx1"/>
                </a:solidFill>
              </a:rPr>
              <a:t>בעולם תעסוקה משתנה, עולה הצורך ליצור התאמה מיטבית בין צרכי המשק והמעסיקים לבין צרכי ורצונות העובד. בנוסף, עולה הצורך להקל על העובדים מבחינה כלכלית בכך שיוכלו לעבוד תוך כדי הלימודים ולא יאלצו </a:t>
            </a:r>
            <a:r>
              <a:rPr lang="he-IL" sz="2400" b="0" dirty="0" smtClean="0">
                <a:solidFill>
                  <a:schemeClr val="tx1"/>
                </a:solidFill>
              </a:rPr>
              <a:t>לבחור </a:t>
            </a:r>
            <a:r>
              <a:rPr lang="he-IL" sz="2400" b="0" dirty="0">
                <a:solidFill>
                  <a:schemeClr val="tx1"/>
                </a:solidFill>
              </a:rPr>
              <a:t>בעבודה או לימודים.</a:t>
            </a:r>
          </a:p>
          <a:p>
            <a:pPr>
              <a:lnSpc>
                <a:spcPct val="150000"/>
              </a:lnSpc>
            </a:pPr>
            <a:endParaRPr lang="he-IL" sz="2400" dirty="0"/>
          </a:p>
          <a:p>
            <a:pPr>
              <a:lnSpc>
                <a:spcPct val="150000"/>
              </a:lnSpc>
            </a:pPr>
            <a:endParaRPr lang="he-IL" sz="2400" dirty="0" smtClean="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2</a:t>
            </a:fld>
            <a:endParaRPr lang="en-US"/>
          </a:p>
        </p:txBody>
      </p:sp>
    </p:spTree>
    <p:extLst>
      <p:ext uri="{BB962C8B-B14F-4D97-AF65-F5344CB8AC3E}">
        <p14:creationId xmlns:p14="http://schemas.microsoft.com/office/powerpoint/2010/main" val="783817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39572" y="345245"/>
            <a:ext cx="10675012" cy="577851"/>
          </a:xfrm>
        </p:spPr>
        <p:txBody>
          <a:bodyPr vert="horz" lIns="91440" tIns="45720" rIns="91440" bIns="45720" rtlCol="1" anchor="ctr">
            <a:noAutofit/>
          </a:bodyPr>
          <a:lstStyle/>
          <a:p>
            <a:r>
              <a:rPr lang="he-IL" sz="3600" dirty="0">
                <a:latin typeface="Gisha" panose="020B0502040204020203" pitchFamily="34" charset="-79"/>
              </a:rPr>
              <a:t>מסלול הכשרה בעבודה </a:t>
            </a:r>
            <a:r>
              <a:rPr lang="en-US" sz="3600" dirty="0">
                <a:latin typeface="Gisha" panose="020B0502040204020203" pitchFamily="34" charset="-79"/>
              </a:rPr>
              <a:t>(OJT)</a:t>
            </a:r>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452283" y="1109214"/>
            <a:ext cx="11031793" cy="4925838"/>
          </a:xfrm>
        </p:spPr>
        <p:txBody>
          <a:bodyPr/>
          <a:lstStyle/>
          <a:p>
            <a:pPr lvl="1">
              <a:lnSpc>
                <a:spcPct val="150000"/>
              </a:lnSpc>
              <a:spcBef>
                <a:spcPts val="0"/>
              </a:spcBef>
            </a:pPr>
            <a:r>
              <a:rPr lang="he-IL" sz="2000" dirty="0" smtClean="0"/>
              <a:t>מסלול </a:t>
            </a:r>
            <a:r>
              <a:rPr lang="he-IL" sz="2000" dirty="0"/>
              <a:t>הכשרה ייחודי לצורך הכשרת עובדים ישראלים במקום העבודה למקצועות הדורשים הכשרה וחניכה, אך אינם דורשים הסמכה בחקיקה או </a:t>
            </a:r>
            <a:r>
              <a:rPr lang="he-IL" sz="2000" dirty="0" smtClean="0"/>
              <a:t>רישוי. </a:t>
            </a:r>
          </a:p>
          <a:p>
            <a:pPr lvl="1">
              <a:lnSpc>
                <a:spcPct val="150000"/>
              </a:lnSpc>
              <a:spcBef>
                <a:spcPts val="0"/>
              </a:spcBef>
            </a:pPr>
            <a:r>
              <a:rPr lang="he-IL" sz="2000" dirty="0" smtClean="0">
                <a:latin typeface="Gisha" panose="020B0502040204020203" pitchFamily="34" charset="-79"/>
              </a:rPr>
              <a:t>ניתן </a:t>
            </a:r>
            <a:r>
              <a:rPr lang="he-IL" sz="2000" dirty="0">
                <a:latin typeface="Gisha" panose="020B0502040204020203" pitchFamily="34" charset="-79"/>
              </a:rPr>
              <a:t>להגיש בקשה למקצועות מאושרים. מקצועות אחרים הדורשים הכשרה בחניכה אך אינם דורשים רישוי או </a:t>
            </a:r>
            <a:r>
              <a:rPr lang="he-IL" sz="2000" dirty="0" smtClean="0">
                <a:latin typeface="Gisha" panose="020B0502040204020203" pitchFamily="34" charset="-79"/>
              </a:rPr>
              <a:t>הסמכה - </a:t>
            </a:r>
            <a:r>
              <a:rPr lang="he-IL" sz="2000" dirty="0">
                <a:latin typeface="Gisha" panose="020B0502040204020203" pitchFamily="34" charset="-79"/>
              </a:rPr>
              <a:t>יעברו לטיפול המשרד (לא יאושרו מקצועות שאינם דורשים הכשרה כמו קופאים, סדרנים, עובדי </a:t>
            </a:r>
            <a:r>
              <a:rPr lang="he-IL" sz="2000" dirty="0" smtClean="0">
                <a:latin typeface="Gisha" panose="020B0502040204020203" pitchFamily="34" charset="-79"/>
              </a:rPr>
              <a:t>ניקיון).</a:t>
            </a:r>
            <a:endParaRPr lang="he-IL" sz="2000" dirty="0">
              <a:latin typeface="Gisha" panose="020B0502040204020203" pitchFamily="34" charset="-79"/>
            </a:endParaRPr>
          </a:p>
          <a:p>
            <a:pPr lvl="1">
              <a:lnSpc>
                <a:spcPct val="150000"/>
              </a:lnSpc>
              <a:spcBef>
                <a:spcPts val="0"/>
              </a:spcBef>
            </a:pPr>
            <a:r>
              <a:rPr lang="he-IL" sz="2000" dirty="0" smtClean="0"/>
              <a:t>המעסיק מקבל מענק המהווה מימון </a:t>
            </a:r>
            <a:r>
              <a:rPr lang="he-IL" sz="2000" dirty="0"/>
              <a:t>חלקי של שכר העובד והחונך בתקופת </a:t>
            </a:r>
            <a:r>
              <a:rPr lang="he-IL" sz="2000" dirty="0" smtClean="0"/>
              <a:t>ההכשרה.</a:t>
            </a:r>
            <a:endParaRPr lang="he-IL" sz="2000" dirty="0"/>
          </a:p>
          <a:p>
            <a:pPr lvl="1">
              <a:lnSpc>
                <a:spcPct val="150000"/>
              </a:lnSpc>
              <a:spcBef>
                <a:spcPts val="0"/>
              </a:spcBef>
            </a:pPr>
            <a:r>
              <a:rPr lang="he-IL" sz="2000" dirty="0" smtClean="0"/>
              <a:t>המעסיק מתחייב להעסיק </a:t>
            </a:r>
            <a:r>
              <a:rPr lang="he-IL" sz="2000" dirty="0"/>
              <a:t>את העובד </a:t>
            </a:r>
            <a:r>
              <a:rPr lang="he-IL" sz="2000" dirty="0" smtClean="0"/>
              <a:t>6 </a:t>
            </a:r>
            <a:r>
              <a:rPr lang="he-IL" sz="2000" dirty="0"/>
              <a:t>חודשים </a:t>
            </a:r>
            <a:r>
              <a:rPr lang="he-IL" sz="2000" dirty="0" smtClean="0"/>
              <a:t>לפחות.</a:t>
            </a:r>
          </a:p>
          <a:p>
            <a:pPr lvl="1">
              <a:lnSpc>
                <a:spcPct val="150000"/>
              </a:lnSpc>
              <a:spcBef>
                <a:spcPts val="0"/>
              </a:spcBef>
            </a:pPr>
            <a:r>
              <a:rPr lang="he-IL" sz="2000" dirty="0" smtClean="0"/>
              <a:t>ההכשרה באחריות </a:t>
            </a:r>
            <a:r>
              <a:rPr lang="he-IL" sz="2000" dirty="0"/>
              <a:t>המעסיק ובהדרכת חונך מטעמו</a:t>
            </a:r>
            <a:r>
              <a:rPr lang="he-IL" sz="2000" dirty="0" smtClean="0"/>
              <a:t>.</a:t>
            </a:r>
            <a:endParaRPr lang="he-IL" sz="2000"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20</a:t>
            </a:fld>
            <a:endParaRPr lang="en-US"/>
          </a:p>
        </p:txBody>
      </p:sp>
    </p:spTree>
    <p:extLst>
      <p:ext uri="{BB962C8B-B14F-4D97-AF65-F5344CB8AC3E}">
        <p14:creationId xmlns:p14="http://schemas.microsoft.com/office/powerpoint/2010/main" val="3855858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29736" y="345461"/>
            <a:ext cx="10675012" cy="577851"/>
          </a:xfrm>
        </p:spPr>
        <p:txBody>
          <a:bodyPr vert="horz" lIns="91440" tIns="45720" rIns="91440" bIns="45720" rtlCol="1" anchor="ctr">
            <a:noAutofit/>
          </a:bodyPr>
          <a:lstStyle/>
          <a:p>
            <a:r>
              <a:rPr lang="he-IL" sz="3600" dirty="0">
                <a:latin typeface="Gisha" panose="020B0502040204020203" pitchFamily="34" charset="-79"/>
              </a:rPr>
              <a:t>מסלול הכשרה בעבודה </a:t>
            </a:r>
            <a:r>
              <a:rPr lang="en-US" sz="3600" dirty="0">
                <a:latin typeface="Gisha" panose="020B0502040204020203" pitchFamily="34" charset="-79"/>
              </a:rPr>
              <a:t>(OJT)</a:t>
            </a:r>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513430" y="1247776"/>
            <a:ext cx="5671061" cy="3442212"/>
          </a:xfrm>
        </p:spPr>
        <p:txBody>
          <a:bodyPr/>
          <a:lstStyle/>
          <a:p>
            <a:pPr>
              <a:lnSpc>
                <a:spcPct val="150000"/>
              </a:lnSpc>
              <a:spcBef>
                <a:spcPts val="0"/>
              </a:spcBef>
            </a:pPr>
            <a:r>
              <a:rPr lang="he-IL" sz="2000" dirty="0"/>
              <a:t>העובדים מקבלים:</a:t>
            </a:r>
          </a:p>
          <a:p>
            <a:pPr lvl="1">
              <a:lnSpc>
                <a:spcPct val="150000"/>
              </a:lnSpc>
              <a:spcBef>
                <a:spcPts val="0"/>
              </a:spcBef>
            </a:pPr>
            <a:r>
              <a:rPr lang="he-IL" sz="2000" dirty="0" smtClean="0"/>
              <a:t>עבודה בשכר (מהמעסיק) במקביל לרכישת מקצוע.</a:t>
            </a:r>
          </a:p>
          <a:p>
            <a:pPr lvl="1">
              <a:lnSpc>
                <a:spcPct val="150000"/>
              </a:lnSpc>
              <a:spcBef>
                <a:spcPts val="0"/>
              </a:spcBef>
            </a:pPr>
            <a:r>
              <a:rPr lang="he-IL" sz="2000" dirty="0" smtClean="0"/>
              <a:t>עבודה </a:t>
            </a:r>
            <a:r>
              <a:rPr lang="he-IL" sz="2000" dirty="0"/>
              <a:t>בשכר של 10% מעל לשכר המינימום (מהמעסיק) במקביל לרכישת מקצוע.</a:t>
            </a:r>
          </a:p>
          <a:p>
            <a:pPr lvl="1">
              <a:lnSpc>
                <a:spcPct val="150000"/>
              </a:lnSpc>
              <a:spcBef>
                <a:spcPts val="0"/>
              </a:spcBef>
            </a:pPr>
            <a:r>
              <a:rPr lang="he-IL" sz="2000" dirty="0" smtClean="0"/>
              <a:t>חונך </a:t>
            </a:r>
            <a:r>
              <a:rPr lang="he-IL" sz="2000" dirty="0"/>
              <a:t>מקצועי מהמפעל שמלווה אותם.</a:t>
            </a:r>
          </a:p>
          <a:p>
            <a:pPr lvl="1">
              <a:lnSpc>
                <a:spcPct val="150000"/>
              </a:lnSpc>
              <a:spcBef>
                <a:spcPts val="0"/>
              </a:spcBef>
            </a:pPr>
            <a:r>
              <a:rPr lang="he-IL" sz="2000" dirty="0"/>
              <a:t>התחייבות </a:t>
            </a:r>
            <a:r>
              <a:rPr lang="he-IL" sz="2000" dirty="0" smtClean="0"/>
              <a:t>להעסיקם למשך </a:t>
            </a:r>
            <a:r>
              <a:rPr lang="he-IL" sz="2000" dirty="0"/>
              <a:t>תקופה </a:t>
            </a:r>
            <a:r>
              <a:rPr lang="he-IL" sz="2000" dirty="0" smtClean="0"/>
              <a:t>של 6 </a:t>
            </a:r>
            <a:r>
              <a:rPr lang="he-IL" sz="2000" dirty="0"/>
              <a:t>חודשים </a:t>
            </a:r>
            <a:r>
              <a:rPr lang="he-IL" sz="2000" dirty="0" smtClean="0"/>
              <a:t>לפחות במשרה של לפחות 135 שעות בחודש.</a:t>
            </a:r>
            <a:endParaRPr lang="he-IL" sz="2000"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21</a:t>
            </a:fld>
            <a:endParaRPr lang="en-US"/>
          </a:p>
        </p:txBody>
      </p:sp>
      <p:sp>
        <p:nvSpPr>
          <p:cNvPr id="3" name="מציין מיקום תוכן 2">
            <a:extLst>
              <a:ext uri="{FF2B5EF4-FFF2-40B4-BE49-F238E27FC236}">
                <a16:creationId xmlns:a16="http://schemas.microsoft.com/office/drawing/2014/main" id="{F61A6CC8-8ECE-45EF-AD21-63FC7A8C1C05}"/>
              </a:ext>
            </a:extLst>
          </p:cNvPr>
          <p:cNvSpPr>
            <a:spLocks noGrp="1"/>
          </p:cNvSpPr>
          <p:nvPr>
            <p:ph idx="14"/>
          </p:nvPr>
        </p:nvSpPr>
        <p:spPr>
          <a:xfrm>
            <a:off x="6174658" y="1247776"/>
            <a:ext cx="5357912" cy="3550366"/>
          </a:xfrm>
        </p:spPr>
        <p:txBody>
          <a:bodyPr/>
          <a:lstStyle/>
          <a:p>
            <a:pPr>
              <a:lnSpc>
                <a:spcPct val="150000"/>
              </a:lnSpc>
              <a:spcBef>
                <a:spcPts val="0"/>
              </a:spcBef>
            </a:pPr>
            <a:r>
              <a:rPr lang="he-IL" sz="2000" dirty="0"/>
              <a:t>המעסיקים מקבלים:</a:t>
            </a:r>
          </a:p>
          <a:p>
            <a:pPr lvl="1">
              <a:lnSpc>
                <a:spcPct val="150000"/>
              </a:lnSpc>
              <a:spcBef>
                <a:spcPts val="0"/>
              </a:spcBef>
            </a:pPr>
            <a:r>
              <a:rPr lang="he-IL" sz="2000" dirty="0"/>
              <a:t>תמיכה של </a:t>
            </a:r>
            <a:r>
              <a:rPr lang="he-IL" sz="2000" dirty="0" smtClean="0"/>
              <a:t>10,000 ₪ בגין כל עובד חדש.</a:t>
            </a:r>
          </a:p>
          <a:p>
            <a:pPr lvl="1">
              <a:lnSpc>
                <a:spcPct val="150000"/>
              </a:lnSpc>
              <a:spcBef>
                <a:spcPts val="0"/>
              </a:spcBef>
            </a:pPr>
            <a:r>
              <a:rPr lang="he-IL" sz="2000" dirty="0" smtClean="0"/>
              <a:t>מענק </a:t>
            </a:r>
            <a:r>
              <a:rPr lang="he-IL" sz="2000" dirty="0"/>
              <a:t>נוסף של 2,000 ₪ בגין כל עובד המשתייך לאוכלוסיית </a:t>
            </a:r>
            <a:r>
              <a:rPr lang="he-IL" sz="2000" dirty="0" smtClean="0"/>
              <a:t>היעד של המשרד </a:t>
            </a:r>
            <a:r>
              <a:rPr lang="he-IL" sz="2000" dirty="0"/>
              <a:t>(גברים חרדים, נשים ערביות, אנשים עם </a:t>
            </a:r>
            <a:r>
              <a:rPr lang="he-IL" sz="2000" dirty="0" smtClean="0"/>
              <a:t>מוגבלות ועוד).</a:t>
            </a:r>
          </a:p>
          <a:p>
            <a:pPr lvl="1">
              <a:lnSpc>
                <a:spcPct val="150000"/>
              </a:lnSpc>
              <a:spcBef>
                <a:spcPts val="0"/>
              </a:spcBef>
            </a:pPr>
            <a:r>
              <a:rPr lang="he-IL" sz="2000" dirty="0">
                <a:latin typeface="Gisha" panose="020B0502040204020203" pitchFamily="34" charset="-79"/>
              </a:rPr>
              <a:t>מענק של 5,000 ש"ח בגין עובד המועסק בשכר העומד על 8,500 ₪ לחודש </a:t>
            </a:r>
            <a:r>
              <a:rPr lang="he-IL" sz="2000" dirty="0" smtClean="0">
                <a:latin typeface="Gisha" panose="020B0502040204020203" pitchFamily="34" charset="-79"/>
              </a:rPr>
              <a:t>בממוצע</a:t>
            </a:r>
            <a:r>
              <a:rPr lang="he-IL" sz="2000" dirty="0"/>
              <a:t>.</a:t>
            </a:r>
            <a:endParaRPr lang="en-US" sz="2000" dirty="0">
              <a:latin typeface="Gisha" panose="020B0502040204020203" pitchFamily="34" charset="-79"/>
            </a:endParaRPr>
          </a:p>
        </p:txBody>
      </p:sp>
    </p:spTree>
    <p:extLst>
      <p:ext uri="{BB962C8B-B14F-4D97-AF65-F5344CB8AC3E}">
        <p14:creationId xmlns:p14="http://schemas.microsoft.com/office/powerpoint/2010/main" val="851983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p:txBody>
          <a:bodyPr/>
          <a:lstStyle/>
          <a:p>
            <a:r>
              <a:rPr lang="he-IL" dirty="0"/>
              <a:t>תכנית </a:t>
            </a:r>
            <a:r>
              <a:rPr lang="he-IL" dirty="0" smtClean="0"/>
              <a:t>השוברים להכשרה מקצועית</a:t>
            </a:r>
            <a:endParaRPr lang="en-US"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22</a:t>
            </a:fld>
            <a:endParaRPr lang="en-US"/>
          </a:p>
        </p:txBody>
      </p:sp>
      <p:sp>
        <p:nvSpPr>
          <p:cNvPr id="6"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542925" y="1145203"/>
            <a:ext cx="10990314" cy="4744319"/>
          </a:xfrm>
        </p:spPr>
        <p:txBody>
          <a:bodyPr/>
          <a:lstStyle/>
          <a:p>
            <a:pPr lvl="1">
              <a:lnSpc>
                <a:spcPct val="150000"/>
              </a:lnSpc>
              <a:spcBef>
                <a:spcPts val="0"/>
              </a:spcBef>
            </a:pPr>
            <a:r>
              <a:rPr lang="he-IL" sz="1400" dirty="0"/>
              <a:t>תכנית המאפשרת מתן מימון חלקי למשתתף הלומד בקורס בפיקוח האגף/משרד ממשלתי אחר. </a:t>
            </a:r>
            <a:endParaRPr lang="he-IL" sz="1400" dirty="0" smtClean="0"/>
          </a:p>
          <a:p>
            <a:pPr lvl="1">
              <a:lnSpc>
                <a:spcPct val="150000"/>
              </a:lnSpc>
              <a:spcBef>
                <a:spcPts val="0"/>
              </a:spcBef>
            </a:pPr>
            <a:r>
              <a:rPr lang="he-IL" sz="1400" dirty="0" smtClean="0"/>
              <a:t>התכנית מיועדת </a:t>
            </a:r>
            <a:r>
              <a:rPr lang="he-IL" sz="1400" dirty="0"/>
              <a:t>לאוכלוסיות היעד </a:t>
            </a:r>
            <a:r>
              <a:rPr lang="he-IL" sz="1400" dirty="0" smtClean="0"/>
              <a:t>של</a:t>
            </a:r>
            <a:r>
              <a:rPr lang="en-US" sz="1400" dirty="0" smtClean="0"/>
              <a:t> </a:t>
            </a:r>
            <a:r>
              <a:rPr lang="he-IL" sz="1400" dirty="0" smtClean="0"/>
              <a:t> זרוע העבודה ( כגון: מיעוטים, חרדים, הורים יחידים, </a:t>
            </a:r>
            <a:r>
              <a:rPr lang="he-IL" sz="1400" dirty="0" err="1" smtClean="0"/>
              <a:t>אוכ</a:t>
            </a:r>
            <a:r>
              <a:rPr lang="he-IL" sz="1400" dirty="0" smtClean="0"/>
              <a:t>' רווחה, צעירים בסיכון, אנשים עם מוגבלות וכו') ופועלת </a:t>
            </a:r>
            <a:r>
              <a:rPr lang="he-IL" sz="1400" dirty="0"/>
              <a:t>מתוקף החלטות ממשלה.</a:t>
            </a:r>
          </a:p>
          <a:p>
            <a:pPr lvl="1">
              <a:lnSpc>
                <a:spcPct val="150000"/>
              </a:lnSpc>
              <a:spcBef>
                <a:spcPts val="0"/>
              </a:spcBef>
            </a:pPr>
            <a:r>
              <a:rPr lang="he-IL" sz="1400" dirty="0"/>
              <a:t>התוכנית מהווה כלי יעיל, גמיש ונגיש, המאפשר ללומדים לבחור קורס להכשרה מקצועית בהתאם לכישורי המועמד/ת </a:t>
            </a:r>
            <a:r>
              <a:rPr lang="he-IL" sz="1400" dirty="0" smtClean="0"/>
              <a:t>ולאחר </a:t>
            </a:r>
            <a:r>
              <a:rPr lang="he-IL" sz="1400" dirty="0"/>
              <a:t>הליך של אבחון, ייעוץ והכוונה תעסוקתית </a:t>
            </a:r>
            <a:r>
              <a:rPr lang="he-IL" sz="1400" dirty="0" smtClean="0"/>
              <a:t>ע"י נציגי הגופים המפנים.</a:t>
            </a:r>
          </a:p>
          <a:p>
            <a:pPr lvl="1">
              <a:lnSpc>
                <a:spcPct val="150000"/>
              </a:lnSpc>
              <a:spcBef>
                <a:spcPts val="0"/>
              </a:spcBef>
            </a:pPr>
            <a:r>
              <a:rPr lang="he-IL" sz="1400" dirty="0" smtClean="0"/>
              <a:t>משתתף/ת שסיים לימודיו בהצלחה והשתלב בשוק העבודה בתחום בו למד זכאי למענק השמה בגובה של 2000 ₪ לאחר 2 חודשי עבודה מלאים.</a:t>
            </a:r>
            <a:endParaRPr lang="he-IL" sz="1400" dirty="0"/>
          </a:p>
          <a:p>
            <a:pPr lvl="1">
              <a:lnSpc>
                <a:spcPct val="150000"/>
              </a:lnSpc>
              <a:spcBef>
                <a:spcPts val="0"/>
              </a:spcBef>
            </a:pPr>
            <a:r>
              <a:rPr lang="he-IL" sz="1400" dirty="0"/>
              <a:t>התכנית פועלת בשיתוף פעולה עם </a:t>
            </a:r>
            <a:r>
              <a:rPr lang="he-IL" sz="1400" dirty="0" smtClean="0"/>
              <a:t>11 גופים </a:t>
            </a:r>
            <a:r>
              <a:rPr lang="he-IL" sz="1400" dirty="0"/>
              <a:t>מפנים, כדוגמת: שירות התעסוקה, </a:t>
            </a:r>
            <a:r>
              <a:rPr lang="he-IL" sz="1400" dirty="0" smtClean="0"/>
              <a:t>מרכזי </a:t>
            </a:r>
            <a:r>
              <a:rPr lang="he-IL" sz="1400" dirty="0"/>
              <a:t>הכוון למיעוטים, מרכזי הכוון לחרדים, מרכזי הכוון ליוצאי אתיופיה, </a:t>
            </a:r>
            <a:r>
              <a:rPr lang="he-IL" sz="1400" dirty="0" err="1"/>
              <a:t>תב"ת</a:t>
            </a:r>
            <a:r>
              <a:rPr lang="he-IL" sz="1400" dirty="0"/>
              <a:t>, מרכזי הכוון לאנשים עם מוגבלויות, תכניות המופעלות עבור אוכלוסיית רווחה, </a:t>
            </a:r>
            <a:r>
              <a:rPr lang="he-IL" sz="1400" dirty="0" smtClean="0"/>
              <a:t>משרד </a:t>
            </a:r>
            <a:r>
              <a:rPr lang="he-IL" sz="1400" dirty="0"/>
              <a:t>הבריאות, הרשות לשיקום </a:t>
            </a:r>
            <a:r>
              <a:rPr lang="he-IL" sz="1400" dirty="0" smtClean="0"/>
              <a:t>האסיר.</a:t>
            </a:r>
            <a:endParaRPr lang="he-IL" sz="1400" dirty="0"/>
          </a:p>
          <a:p>
            <a:pPr lvl="1">
              <a:lnSpc>
                <a:spcPct val="150000"/>
              </a:lnSpc>
              <a:spcBef>
                <a:spcPts val="0"/>
              </a:spcBef>
            </a:pPr>
            <a:r>
              <a:rPr lang="he-IL" sz="1400" dirty="0" smtClean="0"/>
              <a:t>ניתן </a:t>
            </a:r>
            <a:r>
              <a:rPr lang="he-IL" sz="1400" dirty="0"/>
              <a:t>להגיש </a:t>
            </a:r>
            <a:r>
              <a:rPr lang="he-IL" sz="1400" dirty="0" smtClean="0"/>
              <a:t>בקשה לקבלת שובר </a:t>
            </a:r>
            <a:r>
              <a:rPr lang="he-IL" sz="1400" dirty="0"/>
              <a:t>רק באמצעות גוף מפנה. </a:t>
            </a:r>
            <a:endParaRPr lang="he-IL" sz="1400" dirty="0" smtClean="0"/>
          </a:p>
          <a:p>
            <a:pPr lvl="1">
              <a:lnSpc>
                <a:spcPct val="150000"/>
              </a:lnSpc>
              <a:spcBef>
                <a:spcPts val="0"/>
              </a:spcBef>
            </a:pPr>
            <a:r>
              <a:rPr lang="he-IL" sz="1400" dirty="0" smtClean="0"/>
              <a:t>המסלול </a:t>
            </a:r>
            <a:r>
              <a:rPr lang="he-IL" sz="1400" dirty="0"/>
              <a:t>מופעל ע"י נותן </a:t>
            </a:r>
            <a:r>
              <a:rPr lang="he-IL" sz="1400" dirty="0" smtClean="0"/>
              <a:t>שירותים - </a:t>
            </a:r>
            <a:r>
              <a:rPr lang="he-IL" sz="1400" dirty="0"/>
              <a:t>חברת </a:t>
            </a:r>
            <a:r>
              <a:rPr lang="he-IL" sz="1400" dirty="0" err="1"/>
              <a:t>מגע"ר</a:t>
            </a:r>
            <a:r>
              <a:rPr lang="he-IL" sz="1400" dirty="0"/>
              <a:t>, אשר בודקת את הבקשות </a:t>
            </a:r>
            <a:r>
              <a:rPr lang="he-IL" sz="1400" dirty="0" smtClean="0"/>
              <a:t>של הגופים המפנים בהתאם לקריטריונים המפורסמים בהוראת מנכ"ל ובכפוף לתקציב התוכנית.</a:t>
            </a:r>
          </a:p>
          <a:p>
            <a:pPr lvl="1">
              <a:lnSpc>
                <a:spcPct val="150000"/>
              </a:lnSpc>
              <a:spcBef>
                <a:spcPts val="0"/>
              </a:spcBef>
            </a:pPr>
            <a:r>
              <a:rPr lang="he-IL" sz="1400" dirty="0" smtClean="0"/>
              <a:t>טלפון ליצירת קשר </a:t>
            </a:r>
            <a:r>
              <a:rPr lang="he-IL" sz="1400" dirty="0"/>
              <a:t>- </a:t>
            </a:r>
            <a:r>
              <a:rPr lang="he-IL" sz="1400" dirty="0" smtClean="0"/>
              <a:t>1599-500-818</a:t>
            </a:r>
          </a:p>
          <a:p>
            <a:pPr lvl="1">
              <a:lnSpc>
                <a:spcPct val="150000"/>
              </a:lnSpc>
              <a:spcBef>
                <a:spcPts val="0"/>
              </a:spcBef>
            </a:pPr>
            <a:r>
              <a:rPr lang="he-IL" sz="1400" dirty="0"/>
              <a:t>קישור לאתר תכנית השוברים - </a:t>
            </a:r>
            <a:r>
              <a:rPr lang="en-US" sz="1400" dirty="0">
                <a:hlinkClick r:id="rId3"/>
              </a:rPr>
              <a:t>https://www.labor-shovarim.co.il/</a:t>
            </a:r>
            <a:r>
              <a:rPr lang="he-IL" sz="1400" dirty="0"/>
              <a:t> </a:t>
            </a:r>
          </a:p>
        </p:txBody>
      </p:sp>
    </p:spTree>
    <p:extLst>
      <p:ext uri="{BB962C8B-B14F-4D97-AF65-F5344CB8AC3E}">
        <p14:creationId xmlns:p14="http://schemas.microsoft.com/office/powerpoint/2010/main" val="1681030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227F79-B469-42F6-A8BD-FFFE7B0DBA10}"/>
              </a:ext>
            </a:extLst>
          </p:cNvPr>
          <p:cNvSpPr>
            <a:spLocks noGrp="1"/>
          </p:cNvSpPr>
          <p:nvPr>
            <p:ph type="title"/>
          </p:nvPr>
        </p:nvSpPr>
        <p:spPr>
          <a:xfrm>
            <a:off x="9458632" y="317347"/>
            <a:ext cx="1960741" cy="685543"/>
          </a:xfrm>
        </p:spPr>
        <p:txBody>
          <a:bodyPr/>
          <a:lstStyle/>
          <a:p>
            <a:r>
              <a:rPr lang="he-IL" sz="3600" smtClean="0"/>
              <a:t>תודה!</a:t>
            </a:r>
            <a:endParaRPr lang="en-US" sz="3600" dirty="0"/>
          </a:p>
        </p:txBody>
      </p:sp>
      <p:sp>
        <p:nvSpPr>
          <p:cNvPr id="4" name="מציין מיקום של מספר שקופית 3">
            <a:extLst>
              <a:ext uri="{FF2B5EF4-FFF2-40B4-BE49-F238E27FC236}">
                <a16:creationId xmlns:a16="http://schemas.microsoft.com/office/drawing/2014/main" id="{C6B31133-604C-4719-9D5C-44A57243F3DB}"/>
              </a:ext>
            </a:extLst>
          </p:cNvPr>
          <p:cNvSpPr>
            <a:spLocks noGrp="1"/>
          </p:cNvSpPr>
          <p:nvPr>
            <p:ph type="sldNum" sz="quarter" idx="12"/>
          </p:nvPr>
        </p:nvSpPr>
        <p:spPr/>
        <p:txBody>
          <a:bodyPr/>
          <a:lstStyle/>
          <a:p>
            <a:fld id="{609A418F-9275-49D5-8046-09A4D500D22A}" type="slidenum">
              <a:rPr lang="en-US" smtClean="0"/>
              <a:pPr/>
              <a:t>23</a:t>
            </a:fld>
            <a:endParaRPr lang="en-US"/>
          </a:p>
        </p:txBody>
      </p:sp>
    </p:spTree>
    <p:extLst>
      <p:ext uri="{BB962C8B-B14F-4D97-AF65-F5344CB8AC3E}">
        <p14:creationId xmlns:p14="http://schemas.microsoft.com/office/powerpoint/2010/main" val="853006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29739" y="336250"/>
            <a:ext cx="10675012" cy="577851"/>
          </a:xfrm>
        </p:spPr>
        <p:txBody>
          <a:bodyPr>
            <a:noAutofit/>
          </a:bodyPr>
          <a:lstStyle/>
          <a:p>
            <a:r>
              <a:rPr lang="he-IL" sz="3600" dirty="0" smtClean="0">
                <a:latin typeface="Gisha" panose="020B0502040204020203" pitchFamily="34" charset="-79"/>
              </a:rPr>
              <a:t>אתר חדש לאגף להכשרה מקצועית</a:t>
            </a:r>
            <a:endParaRPr lang="en-US" sz="3600" dirty="0">
              <a:latin typeface="News Gothic MT" panose="020B0504020203020204" pitchFamily="34" charset="0"/>
              <a:ea typeface="+mn-ea"/>
            </a:endParaRPr>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542925" y="1247775"/>
            <a:ext cx="11038808" cy="4571999"/>
          </a:xfrm>
        </p:spPr>
        <p:txBody>
          <a:bodyPr/>
          <a:lstStyle/>
          <a:p>
            <a:pPr>
              <a:lnSpc>
                <a:spcPct val="150000"/>
              </a:lnSpc>
              <a:spcBef>
                <a:spcPts val="0"/>
              </a:spcBef>
            </a:pPr>
            <a:r>
              <a:rPr lang="he-IL" sz="2400" b="0" dirty="0" smtClean="0">
                <a:solidFill>
                  <a:schemeClr val="tx1"/>
                </a:solidFill>
              </a:rPr>
              <a:t>לאחרונה הושק האתר החדש של האגף להכשרה מקצועית ופיתוח כוח אדם.</a:t>
            </a:r>
          </a:p>
          <a:p>
            <a:pPr>
              <a:lnSpc>
                <a:spcPct val="150000"/>
              </a:lnSpc>
              <a:spcBef>
                <a:spcPts val="0"/>
              </a:spcBef>
            </a:pPr>
            <a:r>
              <a:rPr lang="he-IL" sz="2400" b="0" dirty="0" smtClean="0">
                <a:solidFill>
                  <a:schemeClr val="tx1"/>
                </a:solidFill>
              </a:rPr>
              <a:t>באתר ניתן למצוא את כל המידע הדרוש בחלוקה לקהלי יעד:</a:t>
            </a:r>
          </a:p>
          <a:p>
            <a:pPr lvl="1">
              <a:lnSpc>
                <a:spcPct val="150000"/>
              </a:lnSpc>
              <a:spcBef>
                <a:spcPts val="0"/>
              </a:spcBef>
            </a:pPr>
            <a:r>
              <a:rPr lang="he-IL" dirty="0"/>
              <a:t>הכשרה למקצוע </a:t>
            </a:r>
            <a:r>
              <a:rPr lang="he-IL" dirty="0" smtClean="0"/>
              <a:t>(18+) </a:t>
            </a:r>
            <a:r>
              <a:rPr lang="he-IL" dirty="0"/>
              <a:t>– מידע לתלמידים אודות מסלולי </a:t>
            </a:r>
            <a:r>
              <a:rPr lang="he-IL" dirty="0" smtClean="0"/>
              <a:t>ההכשרה השונים הכולל מנוע חיפוש קורסים חדש ומשוכלל.</a:t>
            </a:r>
          </a:p>
          <a:p>
            <a:pPr lvl="1">
              <a:lnSpc>
                <a:spcPct val="150000"/>
              </a:lnSpc>
              <a:spcBef>
                <a:spcPts val="0"/>
              </a:spcBef>
            </a:pPr>
            <a:r>
              <a:rPr lang="he-IL" dirty="0" smtClean="0"/>
              <a:t>חינוך מקצועי לנוער</a:t>
            </a:r>
          </a:p>
          <a:p>
            <a:pPr lvl="1">
              <a:lnSpc>
                <a:spcPct val="150000"/>
              </a:lnSpc>
              <a:spcBef>
                <a:spcPts val="0"/>
              </a:spcBef>
            </a:pPr>
            <a:r>
              <a:rPr lang="he-IL" dirty="0" smtClean="0"/>
              <a:t>מעסיקים – הקמת זירת המעסיקים</a:t>
            </a:r>
          </a:p>
          <a:p>
            <a:pPr lvl="1">
              <a:lnSpc>
                <a:spcPct val="150000"/>
              </a:lnSpc>
              <a:spcBef>
                <a:spcPts val="0"/>
              </a:spcBef>
            </a:pPr>
            <a:r>
              <a:rPr lang="he-IL" dirty="0" smtClean="0"/>
              <a:t>מוסדות הכשרה ובתי ספר</a:t>
            </a:r>
            <a:endParaRPr lang="he-IL"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3</a:t>
            </a:fld>
            <a:endParaRPr lang="en-US"/>
          </a:p>
        </p:txBody>
      </p:sp>
    </p:spTree>
    <p:extLst>
      <p:ext uri="{BB962C8B-B14F-4D97-AF65-F5344CB8AC3E}">
        <p14:creationId xmlns:p14="http://schemas.microsoft.com/office/powerpoint/2010/main" val="3166945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39571" y="345461"/>
            <a:ext cx="10675012" cy="577851"/>
          </a:xfrm>
        </p:spPr>
        <p:txBody>
          <a:bodyPr vert="horz" lIns="91440" tIns="45720" rIns="91440" bIns="45720" rtlCol="1" anchor="ctr">
            <a:noAutofit/>
          </a:bodyPr>
          <a:lstStyle/>
          <a:p>
            <a:r>
              <a:rPr lang="he-IL" sz="3600" dirty="0">
                <a:latin typeface="Gisha" panose="020B0502040204020203" pitchFamily="34" charset="-79"/>
              </a:rPr>
              <a:t>הכשרה למקצוע - קצת מספרים...</a:t>
            </a:r>
            <a:endParaRPr lang="en-US" sz="3600" dirty="0">
              <a:latin typeface="Gisha" panose="020B0502040204020203" pitchFamily="34" charset="-79"/>
            </a:endParaRPr>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4</a:t>
            </a:fld>
            <a:endParaRPr lang="en-US"/>
          </a:p>
        </p:txBody>
      </p:sp>
      <p:grpSp>
        <p:nvGrpSpPr>
          <p:cNvPr id="120" name="קבוצה 119">
            <a:extLst>
              <a:ext uri="{FF2B5EF4-FFF2-40B4-BE49-F238E27FC236}">
                <a16:creationId xmlns:a16="http://schemas.microsoft.com/office/drawing/2014/main" id="{D0156EC3-3E44-495D-AA52-071A0574AAB3}"/>
              </a:ext>
            </a:extLst>
          </p:cNvPr>
          <p:cNvGrpSpPr/>
          <p:nvPr/>
        </p:nvGrpSpPr>
        <p:grpSpPr>
          <a:xfrm>
            <a:off x="8019552" y="1247775"/>
            <a:ext cx="3528000" cy="1988277"/>
            <a:chOff x="8019552" y="1247775"/>
            <a:chExt cx="3528000" cy="1988277"/>
          </a:xfrm>
        </p:grpSpPr>
        <p:grpSp>
          <p:nvGrpSpPr>
            <p:cNvPr id="97" name="קבוצה 96">
              <a:extLst>
                <a:ext uri="{FF2B5EF4-FFF2-40B4-BE49-F238E27FC236}">
                  <a16:creationId xmlns:a16="http://schemas.microsoft.com/office/drawing/2014/main" id="{B77B1057-8503-47AA-B73A-77A8DEB856C9}"/>
                </a:ext>
              </a:extLst>
            </p:cNvPr>
            <p:cNvGrpSpPr>
              <a:grpSpLocks noChangeAspect="1"/>
            </p:cNvGrpSpPr>
            <p:nvPr/>
          </p:nvGrpSpPr>
          <p:grpSpPr>
            <a:xfrm>
              <a:off x="9323970" y="1247775"/>
              <a:ext cx="919164" cy="1207295"/>
              <a:chOff x="15761073" y="335280"/>
              <a:chExt cx="612776" cy="804863"/>
            </a:xfrm>
            <a:solidFill>
              <a:schemeClr val="tx2"/>
            </a:solidFill>
          </p:grpSpPr>
          <p:sp>
            <p:nvSpPr>
              <p:cNvPr id="17" name="Freeform 5">
                <a:extLst>
                  <a:ext uri="{FF2B5EF4-FFF2-40B4-BE49-F238E27FC236}">
                    <a16:creationId xmlns:a16="http://schemas.microsoft.com/office/drawing/2014/main" id="{49AAB753-4545-4BEF-B71A-7A7D630B3897}"/>
                  </a:ext>
                </a:extLst>
              </p:cNvPr>
              <p:cNvSpPr>
                <a:spLocks/>
              </p:cNvSpPr>
              <p:nvPr/>
            </p:nvSpPr>
            <p:spPr bwMode="auto">
              <a:xfrm>
                <a:off x="15761073" y="582930"/>
                <a:ext cx="304800" cy="530225"/>
              </a:xfrm>
              <a:custGeom>
                <a:avLst/>
                <a:gdLst>
                  <a:gd name="T0" fmla="*/ 73 w 102"/>
                  <a:gd name="T1" fmla="*/ 0 h 178"/>
                  <a:gd name="T2" fmla="*/ 28 w 102"/>
                  <a:gd name="T3" fmla="*/ 0 h 178"/>
                  <a:gd name="T4" fmla="*/ 0 w 102"/>
                  <a:gd name="T5" fmla="*/ 29 h 178"/>
                  <a:gd name="T6" fmla="*/ 0 w 102"/>
                  <a:gd name="T7" fmla="*/ 87 h 178"/>
                  <a:gd name="T8" fmla="*/ 22 w 102"/>
                  <a:gd name="T9" fmla="*/ 115 h 178"/>
                  <a:gd name="T10" fmla="*/ 22 w 102"/>
                  <a:gd name="T11" fmla="*/ 178 h 178"/>
                  <a:gd name="T12" fmla="*/ 36 w 102"/>
                  <a:gd name="T13" fmla="*/ 178 h 178"/>
                  <a:gd name="T14" fmla="*/ 36 w 102"/>
                  <a:gd name="T15" fmla="*/ 102 h 178"/>
                  <a:gd name="T16" fmla="*/ 28 w 102"/>
                  <a:gd name="T17" fmla="*/ 102 h 178"/>
                  <a:gd name="T18" fmla="*/ 14 w 102"/>
                  <a:gd name="T19" fmla="*/ 87 h 178"/>
                  <a:gd name="T20" fmla="*/ 14 w 102"/>
                  <a:gd name="T21" fmla="*/ 29 h 178"/>
                  <a:gd name="T22" fmla="*/ 28 w 102"/>
                  <a:gd name="T23" fmla="*/ 14 h 178"/>
                  <a:gd name="T24" fmla="*/ 73 w 102"/>
                  <a:gd name="T25" fmla="*/ 14 h 178"/>
                  <a:gd name="T26" fmla="*/ 88 w 102"/>
                  <a:gd name="T27" fmla="*/ 29 h 178"/>
                  <a:gd name="T28" fmla="*/ 88 w 102"/>
                  <a:gd name="T29" fmla="*/ 40 h 178"/>
                  <a:gd name="T30" fmla="*/ 102 w 102"/>
                  <a:gd name="T31" fmla="*/ 33 h 178"/>
                  <a:gd name="T32" fmla="*/ 102 w 102"/>
                  <a:gd name="T33" fmla="*/ 29 h 178"/>
                  <a:gd name="T34" fmla="*/ 73 w 102"/>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78">
                    <a:moveTo>
                      <a:pt x="73" y="0"/>
                    </a:moveTo>
                    <a:cubicBezTo>
                      <a:pt x="28" y="0"/>
                      <a:pt x="28" y="0"/>
                      <a:pt x="28" y="0"/>
                    </a:cubicBezTo>
                    <a:cubicBezTo>
                      <a:pt x="12" y="0"/>
                      <a:pt x="0" y="13"/>
                      <a:pt x="0" y="29"/>
                    </a:cubicBezTo>
                    <a:cubicBezTo>
                      <a:pt x="0" y="87"/>
                      <a:pt x="0" y="87"/>
                      <a:pt x="0" y="87"/>
                    </a:cubicBezTo>
                    <a:cubicBezTo>
                      <a:pt x="0" y="101"/>
                      <a:pt x="9" y="112"/>
                      <a:pt x="22" y="115"/>
                    </a:cubicBezTo>
                    <a:cubicBezTo>
                      <a:pt x="22" y="178"/>
                      <a:pt x="22" y="178"/>
                      <a:pt x="22" y="178"/>
                    </a:cubicBezTo>
                    <a:cubicBezTo>
                      <a:pt x="36" y="178"/>
                      <a:pt x="36" y="178"/>
                      <a:pt x="36" y="178"/>
                    </a:cubicBezTo>
                    <a:cubicBezTo>
                      <a:pt x="36" y="102"/>
                      <a:pt x="36" y="102"/>
                      <a:pt x="36" y="102"/>
                    </a:cubicBezTo>
                    <a:cubicBezTo>
                      <a:pt x="28" y="102"/>
                      <a:pt x="28" y="102"/>
                      <a:pt x="28" y="102"/>
                    </a:cubicBezTo>
                    <a:cubicBezTo>
                      <a:pt x="20" y="102"/>
                      <a:pt x="14" y="95"/>
                      <a:pt x="14" y="87"/>
                    </a:cubicBezTo>
                    <a:cubicBezTo>
                      <a:pt x="14" y="29"/>
                      <a:pt x="14" y="29"/>
                      <a:pt x="14" y="29"/>
                    </a:cubicBezTo>
                    <a:cubicBezTo>
                      <a:pt x="14" y="21"/>
                      <a:pt x="20" y="14"/>
                      <a:pt x="28" y="14"/>
                    </a:cubicBezTo>
                    <a:cubicBezTo>
                      <a:pt x="73" y="14"/>
                      <a:pt x="73" y="14"/>
                      <a:pt x="73" y="14"/>
                    </a:cubicBezTo>
                    <a:cubicBezTo>
                      <a:pt x="81" y="14"/>
                      <a:pt x="88" y="21"/>
                      <a:pt x="88" y="29"/>
                    </a:cubicBezTo>
                    <a:cubicBezTo>
                      <a:pt x="88" y="40"/>
                      <a:pt x="88" y="40"/>
                      <a:pt x="88" y="40"/>
                    </a:cubicBezTo>
                    <a:cubicBezTo>
                      <a:pt x="92" y="38"/>
                      <a:pt x="97" y="35"/>
                      <a:pt x="102" y="33"/>
                    </a:cubicBezTo>
                    <a:cubicBezTo>
                      <a:pt x="102" y="29"/>
                      <a:pt x="102" y="29"/>
                      <a:pt x="102" y="29"/>
                    </a:cubicBezTo>
                    <a:cubicBezTo>
                      <a:pt x="102" y="13"/>
                      <a:pt x="89"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F9BAC91B-6EC8-41F6-83A7-66C7508895A7}"/>
                  </a:ext>
                </a:extLst>
              </p:cNvPr>
              <p:cNvSpPr>
                <a:spLocks noEditPoints="1"/>
              </p:cNvSpPr>
              <p:nvPr/>
            </p:nvSpPr>
            <p:spPr bwMode="auto">
              <a:xfrm>
                <a:off x="15808698" y="335280"/>
                <a:ext cx="206375" cy="203200"/>
              </a:xfrm>
              <a:custGeom>
                <a:avLst/>
                <a:gdLst>
                  <a:gd name="T0" fmla="*/ 69 w 69"/>
                  <a:gd name="T1" fmla="*/ 34 h 68"/>
                  <a:gd name="T2" fmla="*/ 35 w 69"/>
                  <a:gd name="T3" fmla="*/ 0 h 68"/>
                  <a:gd name="T4" fmla="*/ 0 w 69"/>
                  <a:gd name="T5" fmla="*/ 34 h 68"/>
                  <a:gd name="T6" fmla="*/ 35 w 69"/>
                  <a:gd name="T7" fmla="*/ 68 h 68"/>
                  <a:gd name="T8" fmla="*/ 69 w 69"/>
                  <a:gd name="T9" fmla="*/ 34 h 68"/>
                  <a:gd name="T10" fmla="*/ 35 w 69"/>
                  <a:gd name="T11" fmla="*/ 54 h 68"/>
                  <a:gd name="T12" fmla="*/ 14 w 69"/>
                  <a:gd name="T13" fmla="*/ 34 h 68"/>
                  <a:gd name="T14" fmla="*/ 35 w 69"/>
                  <a:gd name="T15" fmla="*/ 14 h 68"/>
                  <a:gd name="T16" fmla="*/ 55 w 69"/>
                  <a:gd name="T17" fmla="*/ 34 h 68"/>
                  <a:gd name="T18" fmla="*/ 35 w 69"/>
                  <a:gd name="T19" fmla="*/ 5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8">
                    <a:moveTo>
                      <a:pt x="69" y="34"/>
                    </a:moveTo>
                    <a:cubicBezTo>
                      <a:pt x="69" y="15"/>
                      <a:pt x="54" y="0"/>
                      <a:pt x="35" y="0"/>
                    </a:cubicBezTo>
                    <a:cubicBezTo>
                      <a:pt x="16" y="0"/>
                      <a:pt x="0" y="15"/>
                      <a:pt x="0" y="34"/>
                    </a:cubicBezTo>
                    <a:cubicBezTo>
                      <a:pt x="0" y="53"/>
                      <a:pt x="16" y="68"/>
                      <a:pt x="35" y="68"/>
                    </a:cubicBezTo>
                    <a:cubicBezTo>
                      <a:pt x="54" y="68"/>
                      <a:pt x="69" y="53"/>
                      <a:pt x="69" y="34"/>
                    </a:cubicBezTo>
                    <a:close/>
                    <a:moveTo>
                      <a:pt x="35" y="54"/>
                    </a:moveTo>
                    <a:cubicBezTo>
                      <a:pt x="24" y="54"/>
                      <a:pt x="14" y="45"/>
                      <a:pt x="14" y="34"/>
                    </a:cubicBezTo>
                    <a:cubicBezTo>
                      <a:pt x="14" y="23"/>
                      <a:pt x="24" y="14"/>
                      <a:pt x="35" y="14"/>
                    </a:cubicBezTo>
                    <a:cubicBezTo>
                      <a:pt x="46" y="14"/>
                      <a:pt x="55" y="23"/>
                      <a:pt x="55" y="34"/>
                    </a:cubicBezTo>
                    <a:cubicBezTo>
                      <a:pt x="55" y="45"/>
                      <a:pt x="46" y="54"/>
                      <a:pt x="3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B43F73DE-D183-4D10-B18E-974E4872A578}"/>
                  </a:ext>
                </a:extLst>
              </p:cNvPr>
              <p:cNvSpPr>
                <a:spLocks noEditPoints="1"/>
              </p:cNvSpPr>
              <p:nvPr/>
            </p:nvSpPr>
            <p:spPr bwMode="auto">
              <a:xfrm>
                <a:off x="15940461" y="705168"/>
                <a:ext cx="433388" cy="434975"/>
              </a:xfrm>
              <a:custGeom>
                <a:avLst/>
                <a:gdLst>
                  <a:gd name="T0" fmla="*/ 72 w 145"/>
                  <a:gd name="T1" fmla="*/ 0 h 146"/>
                  <a:gd name="T2" fmla="*/ 0 w 145"/>
                  <a:gd name="T3" fmla="*/ 73 h 146"/>
                  <a:gd name="T4" fmla="*/ 72 w 145"/>
                  <a:gd name="T5" fmla="*/ 146 h 146"/>
                  <a:gd name="T6" fmla="*/ 145 w 145"/>
                  <a:gd name="T7" fmla="*/ 73 h 146"/>
                  <a:gd name="T8" fmla="*/ 72 w 145"/>
                  <a:gd name="T9" fmla="*/ 0 h 146"/>
                  <a:gd name="T10" fmla="*/ 72 w 145"/>
                  <a:gd name="T11" fmla="*/ 132 h 146"/>
                  <a:gd name="T12" fmla="*/ 14 w 145"/>
                  <a:gd name="T13" fmla="*/ 73 h 146"/>
                  <a:gd name="T14" fmla="*/ 72 w 145"/>
                  <a:gd name="T15" fmla="*/ 14 h 146"/>
                  <a:gd name="T16" fmla="*/ 131 w 145"/>
                  <a:gd name="T17" fmla="*/ 73 h 146"/>
                  <a:gd name="T18" fmla="*/ 72 w 145"/>
                  <a:gd name="T19" fmla="*/ 1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6">
                    <a:moveTo>
                      <a:pt x="72" y="0"/>
                    </a:moveTo>
                    <a:cubicBezTo>
                      <a:pt x="32" y="0"/>
                      <a:pt x="0" y="33"/>
                      <a:pt x="0" y="73"/>
                    </a:cubicBezTo>
                    <a:cubicBezTo>
                      <a:pt x="0" y="113"/>
                      <a:pt x="32" y="146"/>
                      <a:pt x="72" y="146"/>
                    </a:cubicBezTo>
                    <a:cubicBezTo>
                      <a:pt x="112" y="146"/>
                      <a:pt x="145" y="113"/>
                      <a:pt x="145" y="73"/>
                    </a:cubicBezTo>
                    <a:cubicBezTo>
                      <a:pt x="145" y="33"/>
                      <a:pt x="112" y="0"/>
                      <a:pt x="72" y="0"/>
                    </a:cubicBezTo>
                    <a:close/>
                    <a:moveTo>
                      <a:pt x="72" y="132"/>
                    </a:moveTo>
                    <a:cubicBezTo>
                      <a:pt x="40" y="132"/>
                      <a:pt x="14" y="105"/>
                      <a:pt x="14" y="73"/>
                    </a:cubicBezTo>
                    <a:cubicBezTo>
                      <a:pt x="14" y="41"/>
                      <a:pt x="40" y="14"/>
                      <a:pt x="72" y="14"/>
                    </a:cubicBezTo>
                    <a:cubicBezTo>
                      <a:pt x="105" y="14"/>
                      <a:pt x="131" y="41"/>
                      <a:pt x="131" y="73"/>
                    </a:cubicBezTo>
                    <a:cubicBezTo>
                      <a:pt x="131" y="105"/>
                      <a:pt x="105" y="132"/>
                      <a:pt x="72"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D0DD7ABB-79EE-40BA-990B-AE787F27C2B1}"/>
                  </a:ext>
                </a:extLst>
              </p:cNvPr>
              <p:cNvSpPr>
                <a:spLocks/>
              </p:cNvSpPr>
              <p:nvPr/>
            </p:nvSpPr>
            <p:spPr bwMode="auto">
              <a:xfrm>
                <a:off x="16051586" y="830580"/>
                <a:ext cx="155575" cy="182563"/>
              </a:xfrm>
              <a:custGeom>
                <a:avLst/>
                <a:gdLst>
                  <a:gd name="T0" fmla="*/ 40 w 52"/>
                  <a:gd name="T1" fmla="*/ 17 h 61"/>
                  <a:gd name="T2" fmla="*/ 40 w 52"/>
                  <a:gd name="T3" fmla="*/ 42 h 61"/>
                  <a:gd name="T4" fmla="*/ 52 w 52"/>
                  <a:gd name="T5" fmla="*/ 42 h 61"/>
                  <a:gd name="T6" fmla="*/ 52 w 52"/>
                  <a:gd name="T7" fmla="*/ 15 h 61"/>
                  <a:gd name="T8" fmla="*/ 48 w 52"/>
                  <a:gd name="T9" fmla="*/ 4 h 61"/>
                  <a:gd name="T10" fmla="*/ 39 w 52"/>
                  <a:gd name="T11" fmla="*/ 0 h 61"/>
                  <a:gd name="T12" fmla="*/ 0 w 52"/>
                  <a:gd name="T13" fmla="*/ 0 h 61"/>
                  <a:gd name="T14" fmla="*/ 0 w 52"/>
                  <a:gd name="T15" fmla="*/ 61 h 61"/>
                  <a:gd name="T16" fmla="*/ 11 w 52"/>
                  <a:gd name="T17" fmla="*/ 61 h 61"/>
                  <a:gd name="T18" fmla="*/ 11 w 52"/>
                  <a:gd name="T19" fmla="*/ 12 h 61"/>
                  <a:gd name="T20" fmla="*/ 36 w 52"/>
                  <a:gd name="T21" fmla="*/ 12 h 61"/>
                  <a:gd name="T22" fmla="*/ 40 w 52"/>
                  <a:gd name="T2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40" y="17"/>
                    </a:moveTo>
                    <a:cubicBezTo>
                      <a:pt x="40" y="42"/>
                      <a:pt x="40" y="42"/>
                      <a:pt x="40" y="42"/>
                    </a:cubicBezTo>
                    <a:cubicBezTo>
                      <a:pt x="52" y="42"/>
                      <a:pt x="52" y="42"/>
                      <a:pt x="52" y="42"/>
                    </a:cubicBezTo>
                    <a:cubicBezTo>
                      <a:pt x="52" y="15"/>
                      <a:pt x="52" y="15"/>
                      <a:pt x="52" y="15"/>
                    </a:cubicBezTo>
                    <a:cubicBezTo>
                      <a:pt x="52" y="10"/>
                      <a:pt x="50" y="6"/>
                      <a:pt x="48" y="4"/>
                    </a:cubicBezTo>
                    <a:cubicBezTo>
                      <a:pt x="46" y="1"/>
                      <a:pt x="43" y="0"/>
                      <a:pt x="39" y="0"/>
                    </a:cubicBezTo>
                    <a:cubicBezTo>
                      <a:pt x="0" y="0"/>
                      <a:pt x="0" y="0"/>
                      <a:pt x="0" y="0"/>
                    </a:cubicBezTo>
                    <a:cubicBezTo>
                      <a:pt x="0" y="61"/>
                      <a:pt x="0" y="61"/>
                      <a:pt x="0" y="61"/>
                    </a:cubicBezTo>
                    <a:cubicBezTo>
                      <a:pt x="11" y="61"/>
                      <a:pt x="11" y="61"/>
                      <a:pt x="11" y="61"/>
                    </a:cubicBezTo>
                    <a:cubicBezTo>
                      <a:pt x="11" y="12"/>
                      <a:pt x="11" y="12"/>
                      <a:pt x="11" y="12"/>
                    </a:cubicBezTo>
                    <a:cubicBezTo>
                      <a:pt x="36" y="12"/>
                      <a:pt x="36" y="12"/>
                      <a:pt x="36" y="12"/>
                    </a:cubicBezTo>
                    <a:cubicBezTo>
                      <a:pt x="39" y="12"/>
                      <a:pt x="40" y="13"/>
                      <a:pt x="4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F5F983D6-0C00-4951-8C9D-2BD2512CE120}"/>
                  </a:ext>
                </a:extLst>
              </p:cNvPr>
              <p:cNvSpPr>
                <a:spLocks/>
              </p:cNvSpPr>
              <p:nvPr/>
            </p:nvSpPr>
            <p:spPr bwMode="auto">
              <a:xfrm>
                <a:off x="16110323" y="830580"/>
                <a:ext cx="155575" cy="182563"/>
              </a:xfrm>
              <a:custGeom>
                <a:avLst/>
                <a:gdLst>
                  <a:gd name="T0" fmla="*/ 41 w 52"/>
                  <a:gd name="T1" fmla="*/ 0 h 61"/>
                  <a:gd name="T2" fmla="*/ 41 w 52"/>
                  <a:gd name="T3" fmla="*/ 44 h 61"/>
                  <a:gd name="T4" fmla="*/ 37 w 52"/>
                  <a:gd name="T5" fmla="*/ 50 h 61"/>
                  <a:gd name="T6" fmla="*/ 12 w 52"/>
                  <a:gd name="T7" fmla="*/ 50 h 61"/>
                  <a:gd name="T8" fmla="*/ 12 w 52"/>
                  <a:gd name="T9" fmla="*/ 19 h 61"/>
                  <a:gd name="T10" fmla="*/ 0 w 52"/>
                  <a:gd name="T11" fmla="*/ 19 h 61"/>
                  <a:gd name="T12" fmla="*/ 0 w 52"/>
                  <a:gd name="T13" fmla="*/ 61 h 61"/>
                  <a:gd name="T14" fmla="*/ 38 w 52"/>
                  <a:gd name="T15" fmla="*/ 61 h 61"/>
                  <a:gd name="T16" fmla="*/ 48 w 52"/>
                  <a:gd name="T17" fmla="*/ 57 h 61"/>
                  <a:gd name="T18" fmla="*/ 52 w 52"/>
                  <a:gd name="T19" fmla="*/ 45 h 61"/>
                  <a:gd name="T20" fmla="*/ 52 w 52"/>
                  <a:gd name="T21" fmla="*/ 0 h 61"/>
                  <a:gd name="T22" fmla="*/ 41 w 52"/>
                  <a:gd name="T2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41" y="0"/>
                    </a:moveTo>
                    <a:cubicBezTo>
                      <a:pt x="41" y="44"/>
                      <a:pt x="41" y="44"/>
                      <a:pt x="41" y="44"/>
                    </a:cubicBezTo>
                    <a:cubicBezTo>
                      <a:pt x="41" y="48"/>
                      <a:pt x="39" y="50"/>
                      <a:pt x="37" y="50"/>
                    </a:cubicBezTo>
                    <a:cubicBezTo>
                      <a:pt x="12" y="50"/>
                      <a:pt x="12" y="50"/>
                      <a:pt x="12" y="50"/>
                    </a:cubicBezTo>
                    <a:cubicBezTo>
                      <a:pt x="12" y="19"/>
                      <a:pt x="12" y="19"/>
                      <a:pt x="12" y="19"/>
                    </a:cubicBezTo>
                    <a:cubicBezTo>
                      <a:pt x="0" y="19"/>
                      <a:pt x="0" y="19"/>
                      <a:pt x="0" y="19"/>
                    </a:cubicBezTo>
                    <a:cubicBezTo>
                      <a:pt x="0" y="61"/>
                      <a:pt x="0" y="61"/>
                      <a:pt x="0" y="61"/>
                    </a:cubicBezTo>
                    <a:cubicBezTo>
                      <a:pt x="38" y="61"/>
                      <a:pt x="38" y="61"/>
                      <a:pt x="38" y="61"/>
                    </a:cubicBezTo>
                    <a:cubicBezTo>
                      <a:pt x="42" y="61"/>
                      <a:pt x="46" y="60"/>
                      <a:pt x="48" y="57"/>
                    </a:cubicBezTo>
                    <a:cubicBezTo>
                      <a:pt x="51" y="54"/>
                      <a:pt x="52" y="50"/>
                      <a:pt x="52" y="45"/>
                    </a:cubicBezTo>
                    <a:cubicBezTo>
                      <a:pt x="52" y="0"/>
                      <a:pt x="52" y="0"/>
                      <a:pt x="52" y="0"/>
                    </a:cubicBez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7" name="מציין מיקום תוכן 8">
              <a:extLst>
                <a:ext uri="{FF2B5EF4-FFF2-40B4-BE49-F238E27FC236}">
                  <a16:creationId xmlns:a16="http://schemas.microsoft.com/office/drawing/2014/main" id="{E5011FF7-7AAF-401A-B1C1-E801BEFA08C0}"/>
                </a:ext>
              </a:extLst>
            </p:cNvPr>
            <p:cNvSpPr txBox="1">
              <a:spLocks/>
            </p:cNvSpPr>
            <p:nvPr/>
          </p:nvSpPr>
          <p:spPr>
            <a:xfrm>
              <a:off x="8019552" y="2516052"/>
              <a:ext cx="3528000" cy="720000"/>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Wingdings" panose="05000000000000000000" pitchFamily="2" charset="2"/>
                <a:buNone/>
              </a:pPr>
              <a:r>
                <a:rPr lang="he-IL" sz="2000" b="1" dirty="0">
                  <a:solidFill>
                    <a:schemeClr val="tx2"/>
                  </a:solidFill>
                </a:rPr>
                <a:t>למעלה </a:t>
              </a:r>
              <a:r>
                <a:rPr lang="he-IL" sz="2000" b="1" dirty="0" smtClean="0">
                  <a:solidFill>
                    <a:schemeClr val="tx2"/>
                  </a:solidFill>
                </a:rPr>
                <a:t>מ-50,000</a:t>
              </a:r>
              <a:r>
                <a:rPr lang="he-IL" sz="2000" dirty="0" smtClean="0">
                  <a:solidFill>
                    <a:schemeClr val="tx2"/>
                  </a:solidFill>
                </a:rPr>
                <a:t> </a:t>
              </a:r>
              <a:r>
                <a:rPr lang="he-IL" sz="2000" dirty="0" smtClean="0"/>
                <a:t>לומדים </a:t>
              </a:r>
              <a:r>
                <a:rPr lang="en-US" sz="2000" dirty="0"/>
                <a:t/>
              </a:r>
              <a:br>
                <a:rPr lang="en-US" sz="2000" dirty="0"/>
              </a:br>
              <a:r>
                <a:rPr lang="he-IL" sz="2000" dirty="0"/>
                <a:t>במימון עצמי בפיקוח המדינה</a:t>
              </a:r>
            </a:p>
          </p:txBody>
        </p:sp>
      </p:grpSp>
      <p:grpSp>
        <p:nvGrpSpPr>
          <p:cNvPr id="121" name="קבוצה 120">
            <a:extLst>
              <a:ext uri="{FF2B5EF4-FFF2-40B4-BE49-F238E27FC236}">
                <a16:creationId xmlns:a16="http://schemas.microsoft.com/office/drawing/2014/main" id="{358E5A64-72BD-4FA6-BF82-88E73F137A59}"/>
              </a:ext>
            </a:extLst>
          </p:cNvPr>
          <p:cNvGrpSpPr/>
          <p:nvPr/>
        </p:nvGrpSpPr>
        <p:grpSpPr>
          <a:xfrm>
            <a:off x="4201495" y="1507332"/>
            <a:ext cx="3528000" cy="1728720"/>
            <a:chOff x="4201495" y="1507332"/>
            <a:chExt cx="3528000" cy="1728720"/>
          </a:xfrm>
        </p:grpSpPr>
        <p:grpSp>
          <p:nvGrpSpPr>
            <p:cNvPr id="100" name="קבוצה 99">
              <a:extLst>
                <a:ext uri="{FF2B5EF4-FFF2-40B4-BE49-F238E27FC236}">
                  <a16:creationId xmlns:a16="http://schemas.microsoft.com/office/drawing/2014/main" id="{B202CBB5-BE3C-4557-93E0-C20AF2512923}"/>
                </a:ext>
              </a:extLst>
            </p:cNvPr>
            <p:cNvGrpSpPr>
              <a:grpSpLocks noChangeAspect="1"/>
            </p:cNvGrpSpPr>
            <p:nvPr/>
          </p:nvGrpSpPr>
          <p:grpSpPr>
            <a:xfrm>
              <a:off x="5363039" y="1507332"/>
              <a:ext cx="1204913" cy="947738"/>
              <a:chOff x="15618198" y="1484630"/>
              <a:chExt cx="803275" cy="631825"/>
            </a:xfrm>
            <a:solidFill>
              <a:schemeClr val="accent6"/>
            </a:solidFill>
          </p:grpSpPr>
          <p:sp>
            <p:nvSpPr>
              <p:cNvPr id="22" name="Rectangle 10">
                <a:extLst>
                  <a:ext uri="{FF2B5EF4-FFF2-40B4-BE49-F238E27FC236}">
                    <a16:creationId xmlns:a16="http://schemas.microsoft.com/office/drawing/2014/main" id="{5C1F36BC-EFB3-49C8-AA1E-9DAE57ED5EC7}"/>
                  </a:ext>
                </a:extLst>
              </p:cNvPr>
              <p:cNvSpPr>
                <a:spLocks noChangeArrowheads="1"/>
              </p:cNvSpPr>
              <p:nvPr/>
            </p:nvSpPr>
            <p:spPr bwMode="auto">
              <a:xfrm>
                <a:off x="15740436" y="1735455"/>
                <a:ext cx="42863"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1">
                <a:extLst>
                  <a:ext uri="{FF2B5EF4-FFF2-40B4-BE49-F238E27FC236}">
                    <a16:creationId xmlns:a16="http://schemas.microsoft.com/office/drawing/2014/main" id="{D15D4C14-BC92-4517-820E-BDB9967D3232}"/>
                  </a:ext>
                </a:extLst>
              </p:cNvPr>
              <p:cNvSpPr>
                <a:spLocks noChangeArrowheads="1"/>
              </p:cNvSpPr>
              <p:nvPr/>
            </p:nvSpPr>
            <p:spPr bwMode="auto">
              <a:xfrm>
                <a:off x="15869023" y="1735455"/>
                <a:ext cx="41275"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2">
                <a:extLst>
                  <a:ext uri="{FF2B5EF4-FFF2-40B4-BE49-F238E27FC236}">
                    <a16:creationId xmlns:a16="http://schemas.microsoft.com/office/drawing/2014/main" id="{71F1B39D-219C-44F1-B84E-88AAEB162524}"/>
                  </a:ext>
                </a:extLst>
              </p:cNvPr>
              <p:cNvSpPr>
                <a:spLocks noChangeArrowheads="1"/>
              </p:cNvSpPr>
              <p:nvPr/>
            </p:nvSpPr>
            <p:spPr bwMode="auto">
              <a:xfrm>
                <a:off x="15997611" y="1735455"/>
                <a:ext cx="41275"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3">
                <a:extLst>
                  <a:ext uri="{FF2B5EF4-FFF2-40B4-BE49-F238E27FC236}">
                    <a16:creationId xmlns:a16="http://schemas.microsoft.com/office/drawing/2014/main" id="{53B7590B-0F28-430F-BFF6-47CE5A43FBAF}"/>
                  </a:ext>
                </a:extLst>
              </p:cNvPr>
              <p:cNvSpPr>
                <a:spLocks noChangeArrowheads="1"/>
              </p:cNvSpPr>
              <p:nvPr/>
            </p:nvSpPr>
            <p:spPr bwMode="auto">
              <a:xfrm>
                <a:off x="16126198" y="1735455"/>
                <a:ext cx="41275"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4">
                <a:extLst>
                  <a:ext uri="{FF2B5EF4-FFF2-40B4-BE49-F238E27FC236}">
                    <a16:creationId xmlns:a16="http://schemas.microsoft.com/office/drawing/2014/main" id="{A6900F62-1FE0-4029-A26F-3D526081E388}"/>
                  </a:ext>
                </a:extLst>
              </p:cNvPr>
              <p:cNvSpPr>
                <a:spLocks noChangeArrowheads="1"/>
              </p:cNvSpPr>
              <p:nvPr/>
            </p:nvSpPr>
            <p:spPr bwMode="auto">
              <a:xfrm>
                <a:off x="16254786" y="1735455"/>
                <a:ext cx="41275"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2AB2BD29-CBD2-41E7-9672-7A0A82E7F1B9}"/>
                  </a:ext>
                </a:extLst>
              </p:cNvPr>
              <p:cNvSpPr>
                <a:spLocks/>
              </p:cNvSpPr>
              <p:nvPr/>
            </p:nvSpPr>
            <p:spPr bwMode="auto">
              <a:xfrm>
                <a:off x="15618198" y="2075180"/>
                <a:ext cx="803275" cy="41275"/>
              </a:xfrm>
              <a:custGeom>
                <a:avLst/>
                <a:gdLst>
                  <a:gd name="T0" fmla="*/ 262 w 269"/>
                  <a:gd name="T1" fmla="*/ 14 h 14"/>
                  <a:gd name="T2" fmla="*/ 7 w 269"/>
                  <a:gd name="T3" fmla="*/ 14 h 14"/>
                  <a:gd name="T4" fmla="*/ 0 w 269"/>
                  <a:gd name="T5" fmla="*/ 7 h 14"/>
                  <a:gd name="T6" fmla="*/ 7 w 269"/>
                  <a:gd name="T7" fmla="*/ 0 h 14"/>
                  <a:gd name="T8" fmla="*/ 262 w 269"/>
                  <a:gd name="T9" fmla="*/ 0 h 14"/>
                  <a:gd name="T10" fmla="*/ 269 w 269"/>
                  <a:gd name="T11" fmla="*/ 7 h 14"/>
                  <a:gd name="T12" fmla="*/ 262 w 2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69" h="14">
                    <a:moveTo>
                      <a:pt x="262" y="14"/>
                    </a:moveTo>
                    <a:cubicBezTo>
                      <a:pt x="7" y="14"/>
                      <a:pt x="7" y="14"/>
                      <a:pt x="7" y="14"/>
                    </a:cubicBezTo>
                    <a:cubicBezTo>
                      <a:pt x="3" y="14"/>
                      <a:pt x="0" y="10"/>
                      <a:pt x="0" y="7"/>
                    </a:cubicBezTo>
                    <a:cubicBezTo>
                      <a:pt x="0" y="3"/>
                      <a:pt x="3" y="0"/>
                      <a:pt x="7" y="0"/>
                    </a:cubicBezTo>
                    <a:cubicBezTo>
                      <a:pt x="262" y="0"/>
                      <a:pt x="262" y="0"/>
                      <a:pt x="262" y="0"/>
                    </a:cubicBezTo>
                    <a:cubicBezTo>
                      <a:pt x="266" y="0"/>
                      <a:pt x="269" y="3"/>
                      <a:pt x="269" y="7"/>
                    </a:cubicBezTo>
                    <a:cubicBezTo>
                      <a:pt x="269" y="10"/>
                      <a:pt x="266" y="14"/>
                      <a:pt x="26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73ACB7C9-4CEB-4164-8002-E8962BA007E1}"/>
                  </a:ext>
                </a:extLst>
              </p:cNvPr>
              <p:cNvSpPr>
                <a:spLocks noEditPoints="1"/>
              </p:cNvSpPr>
              <p:nvPr/>
            </p:nvSpPr>
            <p:spPr bwMode="auto">
              <a:xfrm>
                <a:off x="15657886" y="1484630"/>
                <a:ext cx="725488" cy="201613"/>
              </a:xfrm>
              <a:custGeom>
                <a:avLst/>
                <a:gdLst>
                  <a:gd name="T0" fmla="*/ 235 w 243"/>
                  <a:gd name="T1" fmla="*/ 68 h 68"/>
                  <a:gd name="T2" fmla="*/ 7 w 243"/>
                  <a:gd name="T3" fmla="*/ 68 h 68"/>
                  <a:gd name="T4" fmla="*/ 1 w 243"/>
                  <a:gd name="T5" fmla="*/ 63 h 68"/>
                  <a:gd name="T6" fmla="*/ 4 w 243"/>
                  <a:gd name="T7" fmla="*/ 55 h 68"/>
                  <a:gd name="T8" fmla="*/ 118 w 243"/>
                  <a:gd name="T9" fmla="*/ 1 h 68"/>
                  <a:gd name="T10" fmla="*/ 124 w 243"/>
                  <a:gd name="T11" fmla="*/ 1 h 68"/>
                  <a:gd name="T12" fmla="*/ 238 w 243"/>
                  <a:gd name="T13" fmla="*/ 55 h 68"/>
                  <a:gd name="T14" fmla="*/ 242 w 243"/>
                  <a:gd name="T15" fmla="*/ 63 h 68"/>
                  <a:gd name="T16" fmla="*/ 235 w 243"/>
                  <a:gd name="T17" fmla="*/ 68 h 68"/>
                  <a:gd name="T18" fmla="*/ 39 w 243"/>
                  <a:gd name="T19" fmla="*/ 54 h 68"/>
                  <a:gd name="T20" fmla="*/ 204 w 243"/>
                  <a:gd name="T21" fmla="*/ 54 h 68"/>
                  <a:gd name="T22" fmla="*/ 121 w 243"/>
                  <a:gd name="T23" fmla="*/ 15 h 68"/>
                  <a:gd name="T24" fmla="*/ 39 w 243"/>
                  <a:gd name="T25" fmla="*/ 5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68">
                    <a:moveTo>
                      <a:pt x="235" y="68"/>
                    </a:moveTo>
                    <a:cubicBezTo>
                      <a:pt x="7" y="68"/>
                      <a:pt x="7" y="68"/>
                      <a:pt x="7" y="68"/>
                    </a:cubicBezTo>
                    <a:cubicBezTo>
                      <a:pt x="4" y="68"/>
                      <a:pt x="1" y="66"/>
                      <a:pt x="1" y="63"/>
                    </a:cubicBezTo>
                    <a:cubicBezTo>
                      <a:pt x="0" y="59"/>
                      <a:pt x="1" y="56"/>
                      <a:pt x="4" y="55"/>
                    </a:cubicBezTo>
                    <a:cubicBezTo>
                      <a:pt x="118" y="1"/>
                      <a:pt x="118" y="1"/>
                      <a:pt x="118" y="1"/>
                    </a:cubicBezTo>
                    <a:cubicBezTo>
                      <a:pt x="120" y="0"/>
                      <a:pt x="123" y="0"/>
                      <a:pt x="124" y="1"/>
                    </a:cubicBezTo>
                    <a:cubicBezTo>
                      <a:pt x="238" y="55"/>
                      <a:pt x="238" y="55"/>
                      <a:pt x="238" y="55"/>
                    </a:cubicBezTo>
                    <a:cubicBezTo>
                      <a:pt x="241" y="56"/>
                      <a:pt x="243" y="59"/>
                      <a:pt x="242" y="63"/>
                    </a:cubicBezTo>
                    <a:cubicBezTo>
                      <a:pt x="241" y="66"/>
                      <a:pt x="239" y="68"/>
                      <a:pt x="235" y="68"/>
                    </a:cubicBezTo>
                    <a:close/>
                    <a:moveTo>
                      <a:pt x="39" y="54"/>
                    </a:moveTo>
                    <a:cubicBezTo>
                      <a:pt x="204" y="54"/>
                      <a:pt x="204" y="54"/>
                      <a:pt x="204" y="54"/>
                    </a:cubicBezTo>
                    <a:cubicBezTo>
                      <a:pt x="121" y="15"/>
                      <a:pt x="121" y="15"/>
                      <a:pt x="121" y="15"/>
                    </a:cubicBezTo>
                    <a:lnTo>
                      <a:pt x="3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29515241-F7BD-4535-849B-AA9CD6137962}"/>
                  </a:ext>
                </a:extLst>
              </p:cNvPr>
              <p:cNvSpPr>
                <a:spLocks/>
              </p:cNvSpPr>
              <p:nvPr/>
            </p:nvSpPr>
            <p:spPr bwMode="auto">
              <a:xfrm>
                <a:off x="15657886" y="1984693"/>
                <a:ext cx="725488" cy="42863"/>
              </a:xfrm>
              <a:custGeom>
                <a:avLst/>
                <a:gdLst>
                  <a:gd name="T0" fmla="*/ 236 w 243"/>
                  <a:gd name="T1" fmla="*/ 14 h 14"/>
                  <a:gd name="T2" fmla="*/ 7 w 243"/>
                  <a:gd name="T3" fmla="*/ 14 h 14"/>
                  <a:gd name="T4" fmla="*/ 0 w 243"/>
                  <a:gd name="T5" fmla="*/ 7 h 14"/>
                  <a:gd name="T6" fmla="*/ 7 w 243"/>
                  <a:gd name="T7" fmla="*/ 0 h 14"/>
                  <a:gd name="T8" fmla="*/ 236 w 243"/>
                  <a:gd name="T9" fmla="*/ 0 h 14"/>
                  <a:gd name="T10" fmla="*/ 243 w 243"/>
                  <a:gd name="T11" fmla="*/ 7 h 14"/>
                  <a:gd name="T12" fmla="*/ 236 w 2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243" h="14">
                    <a:moveTo>
                      <a:pt x="236" y="14"/>
                    </a:moveTo>
                    <a:cubicBezTo>
                      <a:pt x="7" y="14"/>
                      <a:pt x="7" y="14"/>
                      <a:pt x="7" y="14"/>
                    </a:cubicBezTo>
                    <a:cubicBezTo>
                      <a:pt x="3" y="14"/>
                      <a:pt x="0" y="11"/>
                      <a:pt x="0" y="7"/>
                    </a:cubicBezTo>
                    <a:cubicBezTo>
                      <a:pt x="0" y="3"/>
                      <a:pt x="3" y="0"/>
                      <a:pt x="7" y="0"/>
                    </a:cubicBezTo>
                    <a:cubicBezTo>
                      <a:pt x="236" y="0"/>
                      <a:pt x="236" y="0"/>
                      <a:pt x="236" y="0"/>
                    </a:cubicBezTo>
                    <a:cubicBezTo>
                      <a:pt x="240" y="0"/>
                      <a:pt x="243" y="3"/>
                      <a:pt x="243" y="7"/>
                    </a:cubicBezTo>
                    <a:cubicBezTo>
                      <a:pt x="243" y="11"/>
                      <a:pt x="240" y="14"/>
                      <a:pt x="23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8" name="מציין מיקום תוכן 8">
              <a:extLst>
                <a:ext uri="{FF2B5EF4-FFF2-40B4-BE49-F238E27FC236}">
                  <a16:creationId xmlns:a16="http://schemas.microsoft.com/office/drawing/2014/main" id="{9A1576B9-B57F-43B2-898A-2235F74ACAAA}"/>
                </a:ext>
              </a:extLst>
            </p:cNvPr>
            <p:cNvSpPr txBox="1">
              <a:spLocks/>
            </p:cNvSpPr>
            <p:nvPr/>
          </p:nvSpPr>
          <p:spPr>
            <a:xfrm>
              <a:off x="4201495" y="2516052"/>
              <a:ext cx="3528000" cy="720000"/>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he-IL" sz="2000" b="1" dirty="0">
                  <a:solidFill>
                    <a:schemeClr val="accent6"/>
                  </a:solidFill>
                </a:rPr>
                <a:t>כ-11,000</a:t>
              </a:r>
              <a:r>
                <a:rPr lang="he-IL" sz="2000" b="1" dirty="0"/>
                <a:t> </a:t>
              </a:r>
              <a:r>
                <a:rPr lang="he-IL" sz="2000" dirty="0"/>
                <a:t>לומדים במימון מלא או בסבסוד המדינה </a:t>
              </a:r>
            </a:p>
          </p:txBody>
        </p:sp>
      </p:grpSp>
      <p:grpSp>
        <p:nvGrpSpPr>
          <p:cNvPr id="122" name="קבוצה 121">
            <a:extLst>
              <a:ext uri="{FF2B5EF4-FFF2-40B4-BE49-F238E27FC236}">
                <a16:creationId xmlns:a16="http://schemas.microsoft.com/office/drawing/2014/main" id="{F3D1606B-6913-4342-A1BA-2EF9EF90778C}"/>
              </a:ext>
            </a:extLst>
          </p:cNvPr>
          <p:cNvGrpSpPr/>
          <p:nvPr/>
        </p:nvGrpSpPr>
        <p:grpSpPr>
          <a:xfrm>
            <a:off x="330266" y="1247777"/>
            <a:ext cx="3528000" cy="1988275"/>
            <a:chOff x="330266" y="1247777"/>
            <a:chExt cx="3528000" cy="1988275"/>
          </a:xfrm>
        </p:grpSpPr>
        <p:grpSp>
          <p:nvGrpSpPr>
            <p:cNvPr id="104" name="קבוצה 103">
              <a:extLst>
                <a:ext uri="{FF2B5EF4-FFF2-40B4-BE49-F238E27FC236}">
                  <a16:creationId xmlns:a16="http://schemas.microsoft.com/office/drawing/2014/main" id="{83CEA179-78D2-44AC-A4A6-4718A7623B74}"/>
                </a:ext>
              </a:extLst>
            </p:cNvPr>
            <p:cNvGrpSpPr>
              <a:grpSpLocks noChangeAspect="1"/>
            </p:cNvGrpSpPr>
            <p:nvPr/>
          </p:nvGrpSpPr>
          <p:grpSpPr>
            <a:xfrm>
              <a:off x="1494191" y="1247777"/>
              <a:ext cx="1200150" cy="1207293"/>
              <a:chOff x="12895636" y="4388168"/>
              <a:chExt cx="800100" cy="804862"/>
            </a:xfrm>
            <a:solidFill>
              <a:schemeClr val="tx2"/>
            </a:solidFill>
          </p:grpSpPr>
          <p:sp>
            <p:nvSpPr>
              <p:cNvPr id="67" name="Freeform 55">
                <a:extLst>
                  <a:ext uri="{FF2B5EF4-FFF2-40B4-BE49-F238E27FC236}">
                    <a16:creationId xmlns:a16="http://schemas.microsoft.com/office/drawing/2014/main" id="{AB5BD327-5E52-4AD4-A028-8A9E19C60DD7}"/>
                  </a:ext>
                </a:extLst>
              </p:cNvPr>
              <p:cNvSpPr>
                <a:spLocks noEditPoints="1"/>
              </p:cNvSpPr>
              <p:nvPr/>
            </p:nvSpPr>
            <p:spPr bwMode="auto">
              <a:xfrm>
                <a:off x="13202023" y="4704080"/>
                <a:ext cx="185738" cy="185738"/>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3"/>
                      <a:pt x="48" y="0"/>
                      <a:pt x="31" y="0"/>
                    </a:cubicBezTo>
                    <a:close/>
                    <a:moveTo>
                      <a:pt x="31" y="50"/>
                    </a:moveTo>
                    <a:cubicBezTo>
                      <a:pt x="21" y="50"/>
                      <a:pt x="12" y="41"/>
                      <a:pt x="12" y="31"/>
                    </a:cubicBezTo>
                    <a:cubicBezTo>
                      <a:pt x="12" y="20"/>
                      <a:pt x="21" y="12"/>
                      <a:pt x="31" y="12"/>
                    </a:cubicBezTo>
                    <a:cubicBezTo>
                      <a:pt x="42" y="12"/>
                      <a:pt x="50" y="20"/>
                      <a:pt x="50" y="31"/>
                    </a:cubicBezTo>
                    <a:cubicBezTo>
                      <a:pt x="50" y="41"/>
                      <a:pt x="42" y="50"/>
                      <a:pt x="3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6">
                <a:extLst>
                  <a:ext uri="{FF2B5EF4-FFF2-40B4-BE49-F238E27FC236}">
                    <a16:creationId xmlns:a16="http://schemas.microsoft.com/office/drawing/2014/main" id="{0156F9CB-49AF-49A0-AB2A-C6CBF3E2928C}"/>
                  </a:ext>
                </a:extLst>
              </p:cNvPr>
              <p:cNvSpPr>
                <a:spLocks noChangeArrowheads="1"/>
              </p:cNvSpPr>
              <p:nvPr/>
            </p:nvSpPr>
            <p:spPr bwMode="auto">
              <a:xfrm>
                <a:off x="13028986" y="4981893"/>
                <a:ext cx="4286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7">
                <a:extLst>
                  <a:ext uri="{FF2B5EF4-FFF2-40B4-BE49-F238E27FC236}">
                    <a16:creationId xmlns:a16="http://schemas.microsoft.com/office/drawing/2014/main" id="{B7CD8559-11F4-4C0B-95C7-DA6DB11C474E}"/>
                  </a:ext>
                </a:extLst>
              </p:cNvPr>
              <p:cNvSpPr>
                <a:spLocks noChangeArrowheads="1"/>
              </p:cNvSpPr>
              <p:nvPr/>
            </p:nvSpPr>
            <p:spPr bwMode="auto">
              <a:xfrm>
                <a:off x="13028986" y="5077143"/>
                <a:ext cx="428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8">
                <a:extLst>
                  <a:ext uri="{FF2B5EF4-FFF2-40B4-BE49-F238E27FC236}">
                    <a16:creationId xmlns:a16="http://schemas.microsoft.com/office/drawing/2014/main" id="{B81FCFBC-D46C-45C5-AD45-945871AD5CFD}"/>
                  </a:ext>
                </a:extLst>
              </p:cNvPr>
              <p:cNvSpPr>
                <a:spLocks/>
              </p:cNvSpPr>
              <p:nvPr/>
            </p:nvSpPr>
            <p:spPr bwMode="auto">
              <a:xfrm>
                <a:off x="13217898" y="5015230"/>
                <a:ext cx="155575" cy="177800"/>
              </a:xfrm>
              <a:custGeom>
                <a:avLst/>
                <a:gdLst>
                  <a:gd name="T0" fmla="*/ 45 w 52"/>
                  <a:gd name="T1" fmla="*/ 0 h 60"/>
                  <a:gd name="T2" fmla="*/ 7 w 52"/>
                  <a:gd name="T3" fmla="*/ 0 h 60"/>
                  <a:gd name="T4" fmla="*/ 0 w 52"/>
                  <a:gd name="T5" fmla="*/ 7 h 60"/>
                  <a:gd name="T6" fmla="*/ 0 w 52"/>
                  <a:gd name="T7" fmla="*/ 7 h 60"/>
                  <a:gd name="T8" fmla="*/ 0 w 52"/>
                  <a:gd name="T9" fmla="*/ 8 h 60"/>
                  <a:gd name="T10" fmla="*/ 0 w 52"/>
                  <a:gd name="T11" fmla="*/ 53 h 60"/>
                  <a:gd name="T12" fmla="*/ 7 w 52"/>
                  <a:gd name="T13" fmla="*/ 60 h 60"/>
                  <a:gd name="T14" fmla="*/ 14 w 52"/>
                  <a:gd name="T15" fmla="*/ 53 h 60"/>
                  <a:gd name="T16" fmla="*/ 14 w 52"/>
                  <a:gd name="T17" fmla="*/ 14 h 60"/>
                  <a:gd name="T18" fmla="*/ 38 w 52"/>
                  <a:gd name="T19" fmla="*/ 14 h 60"/>
                  <a:gd name="T20" fmla="*/ 38 w 52"/>
                  <a:gd name="T21" fmla="*/ 53 h 60"/>
                  <a:gd name="T22" fmla="*/ 45 w 52"/>
                  <a:gd name="T23" fmla="*/ 60 h 60"/>
                  <a:gd name="T24" fmla="*/ 52 w 52"/>
                  <a:gd name="T25" fmla="*/ 53 h 60"/>
                  <a:gd name="T26" fmla="*/ 52 w 52"/>
                  <a:gd name="T27" fmla="*/ 8 h 60"/>
                  <a:gd name="T28" fmla="*/ 51 w 52"/>
                  <a:gd name="T29" fmla="*/ 4 h 60"/>
                  <a:gd name="T30" fmla="*/ 45 w 52"/>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0">
                    <a:moveTo>
                      <a:pt x="45" y="0"/>
                    </a:moveTo>
                    <a:cubicBezTo>
                      <a:pt x="7" y="0"/>
                      <a:pt x="7" y="0"/>
                      <a:pt x="7" y="0"/>
                    </a:cubicBezTo>
                    <a:cubicBezTo>
                      <a:pt x="3" y="0"/>
                      <a:pt x="0" y="3"/>
                      <a:pt x="0" y="7"/>
                    </a:cubicBezTo>
                    <a:cubicBezTo>
                      <a:pt x="0" y="7"/>
                      <a:pt x="0" y="7"/>
                      <a:pt x="0" y="7"/>
                    </a:cubicBezTo>
                    <a:cubicBezTo>
                      <a:pt x="0" y="7"/>
                      <a:pt x="0" y="8"/>
                      <a:pt x="0" y="8"/>
                    </a:cubicBezTo>
                    <a:cubicBezTo>
                      <a:pt x="0" y="53"/>
                      <a:pt x="0" y="53"/>
                      <a:pt x="0" y="53"/>
                    </a:cubicBezTo>
                    <a:cubicBezTo>
                      <a:pt x="0" y="57"/>
                      <a:pt x="3" y="60"/>
                      <a:pt x="7" y="60"/>
                    </a:cubicBezTo>
                    <a:cubicBezTo>
                      <a:pt x="11" y="60"/>
                      <a:pt x="14" y="57"/>
                      <a:pt x="14" y="53"/>
                    </a:cubicBezTo>
                    <a:cubicBezTo>
                      <a:pt x="14" y="14"/>
                      <a:pt x="14" y="14"/>
                      <a:pt x="14" y="14"/>
                    </a:cubicBezTo>
                    <a:cubicBezTo>
                      <a:pt x="38" y="14"/>
                      <a:pt x="38" y="14"/>
                      <a:pt x="38" y="14"/>
                    </a:cubicBezTo>
                    <a:cubicBezTo>
                      <a:pt x="38" y="53"/>
                      <a:pt x="38" y="53"/>
                      <a:pt x="38" y="53"/>
                    </a:cubicBezTo>
                    <a:cubicBezTo>
                      <a:pt x="38" y="57"/>
                      <a:pt x="41" y="60"/>
                      <a:pt x="45" y="60"/>
                    </a:cubicBezTo>
                    <a:cubicBezTo>
                      <a:pt x="49" y="60"/>
                      <a:pt x="52" y="57"/>
                      <a:pt x="52" y="53"/>
                    </a:cubicBezTo>
                    <a:cubicBezTo>
                      <a:pt x="52" y="8"/>
                      <a:pt x="52" y="8"/>
                      <a:pt x="52" y="8"/>
                    </a:cubicBezTo>
                    <a:cubicBezTo>
                      <a:pt x="52" y="6"/>
                      <a:pt x="52" y="5"/>
                      <a:pt x="51" y="4"/>
                    </a:cubicBezTo>
                    <a:cubicBezTo>
                      <a:pt x="50" y="2"/>
                      <a:pt x="48"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9">
                <a:extLst>
                  <a:ext uri="{FF2B5EF4-FFF2-40B4-BE49-F238E27FC236}">
                    <a16:creationId xmlns:a16="http://schemas.microsoft.com/office/drawing/2014/main" id="{148698C9-E6DB-4113-B9A8-CB38B2C004B0}"/>
                  </a:ext>
                </a:extLst>
              </p:cNvPr>
              <p:cNvSpPr>
                <a:spLocks noChangeArrowheads="1"/>
              </p:cNvSpPr>
              <p:nvPr/>
            </p:nvSpPr>
            <p:spPr bwMode="auto">
              <a:xfrm>
                <a:off x="13519523" y="4981893"/>
                <a:ext cx="41275"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0">
                <a:extLst>
                  <a:ext uri="{FF2B5EF4-FFF2-40B4-BE49-F238E27FC236}">
                    <a16:creationId xmlns:a16="http://schemas.microsoft.com/office/drawing/2014/main" id="{723D898F-FBB6-4770-A2B7-0F82E2CA8F37}"/>
                  </a:ext>
                </a:extLst>
              </p:cNvPr>
              <p:cNvSpPr>
                <a:spLocks noChangeArrowheads="1"/>
              </p:cNvSpPr>
              <p:nvPr/>
            </p:nvSpPr>
            <p:spPr bwMode="auto">
              <a:xfrm>
                <a:off x="13519523" y="5077143"/>
                <a:ext cx="412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1">
                <a:extLst>
                  <a:ext uri="{FF2B5EF4-FFF2-40B4-BE49-F238E27FC236}">
                    <a16:creationId xmlns:a16="http://schemas.microsoft.com/office/drawing/2014/main" id="{710EF954-818D-4EEB-993D-3A079E10F310}"/>
                  </a:ext>
                </a:extLst>
              </p:cNvPr>
              <p:cNvSpPr>
                <a:spLocks noEditPoints="1"/>
              </p:cNvSpPr>
              <p:nvPr/>
            </p:nvSpPr>
            <p:spPr bwMode="auto">
              <a:xfrm>
                <a:off x="13432211" y="4716780"/>
                <a:ext cx="263525" cy="476250"/>
              </a:xfrm>
              <a:custGeom>
                <a:avLst/>
                <a:gdLst>
                  <a:gd name="T0" fmla="*/ 81 w 88"/>
                  <a:gd name="T1" fmla="*/ 26 h 160"/>
                  <a:gd name="T2" fmla="*/ 14 w 88"/>
                  <a:gd name="T3" fmla="*/ 26 h 160"/>
                  <a:gd name="T4" fmla="*/ 14 w 88"/>
                  <a:gd name="T5" fmla="*/ 7 h 160"/>
                  <a:gd name="T6" fmla="*/ 0 w 88"/>
                  <a:gd name="T7" fmla="*/ 0 h 160"/>
                  <a:gd name="T8" fmla="*/ 0 w 88"/>
                  <a:gd name="T9" fmla="*/ 153 h 160"/>
                  <a:gd name="T10" fmla="*/ 7 w 88"/>
                  <a:gd name="T11" fmla="*/ 160 h 160"/>
                  <a:gd name="T12" fmla="*/ 14 w 88"/>
                  <a:gd name="T13" fmla="*/ 153 h 160"/>
                  <a:gd name="T14" fmla="*/ 14 w 88"/>
                  <a:gd name="T15" fmla="*/ 68 h 160"/>
                  <a:gd name="T16" fmla="*/ 81 w 88"/>
                  <a:gd name="T17" fmla="*/ 68 h 160"/>
                  <a:gd name="T18" fmla="*/ 88 w 88"/>
                  <a:gd name="T19" fmla="*/ 61 h 160"/>
                  <a:gd name="T20" fmla="*/ 88 w 88"/>
                  <a:gd name="T21" fmla="*/ 33 h 160"/>
                  <a:gd name="T22" fmla="*/ 81 w 88"/>
                  <a:gd name="T23" fmla="*/ 26 h 160"/>
                  <a:gd name="T24" fmla="*/ 74 w 88"/>
                  <a:gd name="T25" fmla="*/ 54 h 160"/>
                  <a:gd name="T26" fmla="*/ 14 w 88"/>
                  <a:gd name="T27" fmla="*/ 54 h 160"/>
                  <a:gd name="T28" fmla="*/ 14 w 88"/>
                  <a:gd name="T29" fmla="*/ 40 h 160"/>
                  <a:gd name="T30" fmla="*/ 74 w 88"/>
                  <a:gd name="T31" fmla="*/ 40 h 160"/>
                  <a:gd name="T32" fmla="*/ 74 w 88"/>
                  <a:gd name="T33"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60">
                    <a:moveTo>
                      <a:pt x="81" y="26"/>
                    </a:moveTo>
                    <a:cubicBezTo>
                      <a:pt x="14" y="26"/>
                      <a:pt x="14" y="26"/>
                      <a:pt x="14" y="26"/>
                    </a:cubicBezTo>
                    <a:cubicBezTo>
                      <a:pt x="14" y="7"/>
                      <a:pt x="14" y="7"/>
                      <a:pt x="14" y="7"/>
                    </a:cubicBezTo>
                    <a:cubicBezTo>
                      <a:pt x="0" y="0"/>
                      <a:pt x="0" y="0"/>
                      <a:pt x="0" y="0"/>
                    </a:cubicBezTo>
                    <a:cubicBezTo>
                      <a:pt x="0" y="153"/>
                      <a:pt x="0" y="153"/>
                      <a:pt x="0" y="153"/>
                    </a:cubicBezTo>
                    <a:cubicBezTo>
                      <a:pt x="0" y="157"/>
                      <a:pt x="3" y="160"/>
                      <a:pt x="7" y="160"/>
                    </a:cubicBezTo>
                    <a:cubicBezTo>
                      <a:pt x="10" y="160"/>
                      <a:pt x="14" y="157"/>
                      <a:pt x="14" y="153"/>
                    </a:cubicBezTo>
                    <a:cubicBezTo>
                      <a:pt x="14" y="68"/>
                      <a:pt x="14" y="68"/>
                      <a:pt x="14" y="68"/>
                    </a:cubicBezTo>
                    <a:cubicBezTo>
                      <a:pt x="81" y="68"/>
                      <a:pt x="81" y="68"/>
                      <a:pt x="81" y="68"/>
                    </a:cubicBezTo>
                    <a:cubicBezTo>
                      <a:pt x="85" y="68"/>
                      <a:pt x="88" y="65"/>
                      <a:pt x="88" y="61"/>
                    </a:cubicBezTo>
                    <a:cubicBezTo>
                      <a:pt x="88" y="33"/>
                      <a:pt x="88" y="33"/>
                      <a:pt x="88" y="33"/>
                    </a:cubicBezTo>
                    <a:cubicBezTo>
                      <a:pt x="88" y="29"/>
                      <a:pt x="85" y="26"/>
                      <a:pt x="81" y="26"/>
                    </a:cubicBezTo>
                    <a:close/>
                    <a:moveTo>
                      <a:pt x="74" y="54"/>
                    </a:moveTo>
                    <a:cubicBezTo>
                      <a:pt x="14" y="54"/>
                      <a:pt x="14" y="54"/>
                      <a:pt x="14" y="54"/>
                    </a:cubicBezTo>
                    <a:cubicBezTo>
                      <a:pt x="14" y="40"/>
                      <a:pt x="14" y="40"/>
                      <a:pt x="14" y="40"/>
                    </a:cubicBezTo>
                    <a:cubicBezTo>
                      <a:pt x="74" y="40"/>
                      <a:pt x="74" y="40"/>
                      <a:pt x="74" y="40"/>
                    </a:cubicBezTo>
                    <a:lnTo>
                      <a:pt x="7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2">
                <a:extLst>
                  <a:ext uri="{FF2B5EF4-FFF2-40B4-BE49-F238E27FC236}">
                    <a16:creationId xmlns:a16="http://schemas.microsoft.com/office/drawing/2014/main" id="{70C43AF6-F079-43D5-AD01-53F75EC390F8}"/>
                  </a:ext>
                </a:extLst>
              </p:cNvPr>
              <p:cNvSpPr>
                <a:spLocks/>
              </p:cNvSpPr>
              <p:nvPr/>
            </p:nvSpPr>
            <p:spPr bwMode="auto">
              <a:xfrm>
                <a:off x="12940086" y="4954905"/>
                <a:ext cx="41275" cy="238125"/>
              </a:xfrm>
              <a:custGeom>
                <a:avLst/>
                <a:gdLst>
                  <a:gd name="T0" fmla="*/ 0 w 14"/>
                  <a:gd name="T1" fmla="*/ 73 h 80"/>
                  <a:gd name="T2" fmla="*/ 7 w 14"/>
                  <a:gd name="T3" fmla="*/ 80 h 80"/>
                  <a:gd name="T4" fmla="*/ 14 w 14"/>
                  <a:gd name="T5" fmla="*/ 73 h 80"/>
                  <a:gd name="T6" fmla="*/ 14 w 14"/>
                  <a:gd name="T7" fmla="*/ 0 h 80"/>
                  <a:gd name="T8" fmla="*/ 0 w 14"/>
                  <a:gd name="T9" fmla="*/ 0 h 80"/>
                  <a:gd name="T10" fmla="*/ 0 w 14"/>
                  <a:gd name="T11" fmla="*/ 73 h 80"/>
                </a:gdLst>
                <a:ahLst/>
                <a:cxnLst>
                  <a:cxn ang="0">
                    <a:pos x="T0" y="T1"/>
                  </a:cxn>
                  <a:cxn ang="0">
                    <a:pos x="T2" y="T3"/>
                  </a:cxn>
                  <a:cxn ang="0">
                    <a:pos x="T4" y="T5"/>
                  </a:cxn>
                  <a:cxn ang="0">
                    <a:pos x="T6" y="T7"/>
                  </a:cxn>
                  <a:cxn ang="0">
                    <a:pos x="T8" y="T9"/>
                  </a:cxn>
                  <a:cxn ang="0">
                    <a:pos x="T10" y="T11"/>
                  </a:cxn>
                </a:cxnLst>
                <a:rect l="0" t="0" r="r" b="b"/>
                <a:pathLst>
                  <a:path w="14" h="80">
                    <a:moveTo>
                      <a:pt x="0" y="73"/>
                    </a:moveTo>
                    <a:cubicBezTo>
                      <a:pt x="0" y="77"/>
                      <a:pt x="4" y="80"/>
                      <a:pt x="7" y="80"/>
                    </a:cubicBezTo>
                    <a:cubicBezTo>
                      <a:pt x="11" y="80"/>
                      <a:pt x="14" y="77"/>
                      <a:pt x="14" y="73"/>
                    </a:cubicBezTo>
                    <a:cubicBezTo>
                      <a:pt x="14" y="0"/>
                      <a:pt x="14" y="0"/>
                      <a:pt x="14" y="0"/>
                    </a:cubicBezTo>
                    <a:cubicBezTo>
                      <a:pt x="0" y="0"/>
                      <a:pt x="0" y="0"/>
                      <a:pt x="0" y="0"/>
                    </a:cubicBezTo>
                    <a:lnTo>
                      <a:pt x="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3">
                <a:extLst>
                  <a:ext uri="{FF2B5EF4-FFF2-40B4-BE49-F238E27FC236}">
                    <a16:creationId xmlns:a16="http://schemas.microsoft.com/office/drawing/2014/main" id="{564F7B13-9318-4CB3-A870-A1ED8092FF02}"/>
                  </a:ext>
                </a:extLst>
              </p:cNvPr>
              <p:cNvSpPr>
                <a:spLocks/>
              </p:cNvSpPr>
              <p:nvPr/>
            </p:nvSpPr>
            <p:spPr bwMode="auto">
              <a:xfrm>
                <a:off x="13608423" y="4954905"/>
                <a:ext cx="42863" cy="238125"/>
              </a:xfrm>
              <a:custGeom>
                <a:avLst/>
                <a:gdLst>
                  <a:gd name="T0" fmla="*/ 0 w 14"/>
                  <a:gd name="T1" fmla="*/ 73 h 80"/>
                  <a:gd name="T2" fmla="*/ 7 w 14"/>
                  <a:gd name="T3" fmla="*/ 80 h 80"/>
                  <a:gd name="T4" fmla="*/ 14 w 14"/>
                  <a:gd name="T5" fmla="*/ 73 h 80"/>
                  <a:gd name="T6" fmla="*/ 14 w 14"/>
                  <a:gd name="T7" fmla="*/ 0 h 80"/>
                  <a:gd name="T8" fmla="*/ 0 w 14"/>
                  <a:gd name="T9" fmla="*/ 0 h 80"/>
                  <a:gd name="T10" fmla="*/ 0 w 14"/>
                  <a:gd name="T11" fmla="*/ 73 h 80"/>
                </a:gdLst>
                <a:ahLst/>
                <a:cxnLst>
                  <a:cxn ang="0">
                    <a:pos x="T0" y="T1"/>
                  </a:cxn>
                  <a:cxn ang="0">
                    <a:pos x="T2" y="T3"/>
                  </a:cxn>
                  <a:cxn ang="0">
                    <a:pos x="T4" y="T5"/>
                  </a:cxn>
                  <a:cxn ang="0">
                    <a:pos x="T6" y="T7"/>
                  </a:cxn>
                  <a:cxn ang="0">
                    <a:pos x="T8" y="T9"/>
                  </a:cxn>
                  <a:cxn ang="0">
                    <a:pos x="T10" y="T11"/>
                  </a:cxn>
                </a:cxnLst>
                <a:rect l="0" t="0" r="r" b="b"/>
                <a:pathLst>
                  <a:path w="14" h="80">
                    <a:moveTo>
                      <a:pt x="0" y="73"/>
                    </a:moveTo>
                    <a:cubicBezTo>
                      <a:pt x="0" y="77"/>
                      <a:pt x="3" y="80"/>
                      <a:pt x="7" y="80"/>
                    </a:cubicBezTo>
                    <a:cubicBezTo>
                      <a:pt x="11" y="80"/>
                      <a:pt x="14" y="77"/>
                      <a:pt x="14" y="73"/>
                    </a:cubicBezTo>
                    <a:cubicBezTo>
                      <a:pt x="14" y="0"/>
                      <a:pt x="14" y="0"/>
                      <a:pt x="14" y="0"/>
                    </a:cubicBezTo>
                    <a:cubicBezTo>
                      <a:pt x="0" y="0"/>
                      <a:pt x="0" y="0"/>
                      <a:pt x="0" y="0"/>
                    </a:cubicBezTo>
                    <a:lnTo>
                      <a:pt x="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4">
                <a:extLst>
                  <a:ext uri="{FF2B5EF4-FFF2-40B4-BE49-F238E27FC236}">
                    <a16:creationId xmlns:a16="http://schemas.microsoft.com/office/drawing/2014/main" id="{EE698BC5-662E-43C6-B7D3-1AB8ED1D68C1}"/>
                  </a:ext>
                </a:extLst>
              </p:cNvPr>
              <p:cNvSpPr>
                <a:spLocks noEditPoints="1"/>
              </p:cNvSpPr>
              <p:nvPr/>
            </p:nvSpPr>
            <p:spPr bwMode="auto">
              <a:xfrm>
                <a:off x="12895636" y="4716780"/>
                <a:ext cx="265113" cy="476250"/>
              </a:xfrm>
              <a:custGeom>
                <a:avLst/>
                <a:gdLst>
                  <a:gd name="T0" fmla="*/ 75 w 89"/>
                  <a:gd name="T1" fmla="*/ 26 h 160"/>
                  <a:gd name="T2" fmla="*/ 7 w 89"/>
                  <a:gd name="T3" fmla="*/ 26 h 160"/>
                  <a:gd name="T4" fmla="*/ 0 w 89"/>
                  <a:gd name="T5" fmla="*/ 33 h 160"/>
                  <a:gd name="T6" fmla="*/ 0 w 89"/>
                  <a:gd name="T7" fmla="*/ 61 h 160"/>
                  <a:gd name="T8" fmla="*/ 7 w 89"/>
                  <a:gd name="T9" fmla="*/ 68 h 160"/>
                  <a:gd name="T10" fmla="*/ 75 w 89"/>
                  <a:gd name="T11" fmla="*/ 68 h 160"/>
                  <a:gd name="T12" fmla="*/ 75 w 89"/>
                  <a:gd name="T13" fmla="*/ 153 h 160"/>
                  <a:gd name="T14" fmla="*/ 82 w 89"/>
                  <a:gd name="T15" fmla="*/ 160 h 160"/>
                  <a:gd name="T16" fmla="*/ 89 w 89"/>
                  <a:gd name="T17" fmla="*/ 153 h 160"/>
                  <a:gd name="T18" fmla="*/ 89 w 89"/>
                  <a:gd name="T19" fmla="*/ 0 h 160"/>
                  <a:gd name="T20" fmla="*/ 75 w 89"/>
                  <a:gd name="T21" fmla="*/ 7 h 160"/>
                  <a:gd name="T22" fmla="*/ 75 w 89"/>
                  <a:gd name="T23" fmla="*/ 26 h 160"/>
                  <a:gd name="T24" fmla="*/ 75 w 89"/>
                  <a:gd name="T25" fmla="*/ 54 h 160"/>
                  <a:gd name="T26" fmla="*/ 14 w 89"/>
                  <a:gd name="T27" fmla="*/ 54 h 160"/>
                  <a:gd name="T28" fmla="*/ 14 w 89"/>
                  <a:gd name="T29" fmla="*/ 40 h 160"/>
                  <a:gd name="T30" fmla="*/ 75 w 89"/>
                  <a:gd name="T31" fmla="*/ 40 h 160"/>
                  <a:gd name="T32" fmla="*/ 75 w 89"/>
                  <a:gd name="T33"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60">
                    <a:moveTo>
                      <a:pt x="75" y="26"/>
                    </a:moveTo>
                    <a:cubicBezTo>
                      <a:pt x="7" y="26"/>
                      <a:pt x="7" y="26"/>
                      <a:pt x="7" y="26"/>
                    </a:cubicBezTo>
                    <a:cubicBezTo>
                      <a:pt x="4" y="26"/>
                      <a:pt x="0" y="29"/>
                      <a:pt x="0" y="33"/>
                    </a:cubicBezTo>
                    <a:cubicBezTo>
                      <a:pt x="0" y="61"/>
                      <a:pt x="0" y="61"/>
                      <a:pt x="0" y="61"/>
                    </a:cubicBezTo>
                    <a:cubicBezTo>
                      <a:pt x="0" y="65"/>
                      <a:pt x="4" y="68"/>
                      <a:pt x="7" y="68"/>
                    </a:cubicBezTo>
                    <a:cubicBezTo>
                      <a:pt x="75" y="68"/>
                      <a:pt x="75" y="68"/>
                      <a:pt x="75" y="68"/>
                    </a:cubicBezTo>
                    <a:cubicBezTo>
                      <a:pt x="75" y="153"/>
                      <a:pt x="75" y="153"/>
                      <a:pt x="75" y="153"/>
                    </a:cubicBezTo>
                    <a:cubicBezTo>
                      <a:pt x="75" y="157"/>
                      <a:pt x="78" y="160"/>
                      <a:pt x="82" y="160"/>
                    </a:cubicBezTo>
                    <a:cubicBezTo>
                      <a:pt x="86" y="160"/>
                      <a:pt x="89" y="157"/>
                      <a:pt x="89" y="153"/>
                    </a:cubicBezTo>
                    <a:cubicBezTo>
                      <a:pt x="89" y="0"/>
                      <a:pt x="89" y="0"/>
                      <a:pt x="89" y="0"/>
                    </a:cubicBezTo>
                    <a:cubicBezTo>
                      <a:pt x="75" y="7"/>
                      <a:pt x="75" y="7"/>
                      <a:pt x="75" y="7"/>
                    </a:cubicBezTo>
                    <a:lnTo>
                      <a:pt x="75" y="26"/>
                    </a:lnTo>
                    <a:close/>
                    <a:moveTo>
                      <a:pt x="75" y="54"/>
                    </a:moveTo>
                    <a:cubicBezTo>
                      <a:pt x="14" y="54"/>
                      <a:pt x="14" y="54"/>
                      <a:pt x="14" y="54"/>
                    </a:cubicBezTo>
                    <a:cubicBezTo>
                      <a:pt x="14" y="40"/>
                      <a:pt x="14" y="40"/>
                      <a:pt x="14" y="40"/>
                    </a:cubicBezTo>
                    <a:cubicBezTo>
                      <a:pt x="75" y="40"/>
                      <a:pt x="75" y="40"/>
                      <a:pt x="75" y="40"/>
                    </a:cubicBezTo>
                    <a:lnTo>
                      <a:pt x="7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5">
                <a:extLst>
                  <a:ext uri="{FF2B5EF4-FFF2-40B4-BE49-F238E27FC236}">
                    <a16:creationId xmlns:a16="http://schemas.microsoft.com/office/drawing/2014/main" id="{2CD3B9A3-9E39-4848-A63E-0C8E82D0A735}"/>
                  </a:ext>
                </a:extLst>
              </p:cNvPr>
              <p:cNvSpPr>
                <a:spLocks noEditPoints="1"/>
              </p:cNvSpPr>
              <p:nvPr/>
            </p:nvSpPr>
            <p:spPr bwMode="auto">
              <a:xfrm>
                <a:off x="13048036" y="4388168"/>
                <a:ext cx="495300" cy="330200"/>
              </a:xfrm>
              <a:custGeom>
                <a:avLst/>
                <a:gdLst>
                  <a:gd name="T0" fmla="*/ 8 w 166"/>
                  <a:gd name="T1" fmla="*/ 111 h 111"/>
                  <a:gd name="T2" fmla="*/ 11 w 166"/>
                  <a:gd name="T3" fmla="*/ 110 h 111"/>
                  <a:gd name="T4" fmla="*/ 83 w 166"/>
                  <a:gd name="T5" fmla="*/ 73 h 111"/>
                  <a:gd name="T6" fmla="*/ 155 w 166"/>
                  <a:gd name="T7" fmla="*/ 110 h 111"/>
                  <a:gd name="T8" fmla="*/ 158 w 166"/>
                  <a:gd name="T9" fmla="*/ 111 h 111"/>
                  <a:gd name="T10" fmla="*/ 164 w 166"/>
                  <a:gd name="T11" fmla="*/ 107 h 111"/>
                  <a:gd name="T12" fmla="*/ 161 w 166"/>
                  <a:gd name="T13" fmla="*/ 98 h 111"/>
                  <a:gd name="T14" fmla="*/ 91 w 166"/>
                  <a:gd name="T15" fmla="*/ 61 h 111"/>
                  <a:gd name="T16" fmla="*/ 90 w 166"/>
                  <a:gd name="T17" fmla="*/ 60 h 111"/>
                  <a:gd name="T18" fmla="*/ 90 w 166"/>
                  <a:gd name="T19" fmla="*/ 59 h 111"/>
                  <a:gd name="T20" fmla="*/ 90 w 166"/>
                  <a:gd name="T21" fmla="*/ 48 h 111"/>
                  <a:gd name="T22" fmla="*/ 130 w 166"/>
                  <a:gd name="T23" fmla="*/ 32 h 111"/>
                  <a:gd name="T24" fmla="*/ 131 w 166"/>
                  <a:gd name="T25" fmla="*/ 31 h 111"/>
                  <a:gd name="T26" fmla="*/ 131 w 166"/>
                  <a:gd name="T27" fmla="*/ 31 h 111"/>
                  <a:gd name="T28" fmla="*/ 133 w 166"/>
                  <a:gd name="T29" fmla="*/ 30 h 111"/>
                  <a:gd name="T30" fmla="*/ 133 w 166"/>
                  <a:gd name="T31" fmla="*/ 30 h 111"/>
                  <a:gd name="T32" fmla="*/ 134 w 166"/>
                  <a:gd name="T33" fmla="*/ 28 h 111"/>
                  <a:gd name="T34" fmla="*/ 134 w 166"/>
                  <a:gd name="T35" fmla="*/ 28 h 111"/>
                  <a:gd name="T36" fmla="*/ 134 w 166"/>
                  <a:gd name="T37" fmla="*/ 28 h 111"/>
                  <a:gd name="T38" fmla="*/ 134 w 166"/>
                  <a:gd name="T39" fmla="*/ 27 h 111"/>
                  <a:gd name="T40" fmla="*/ 134 w 166"/>
                  <a:gd name="T41" fmla="*/ 26 h 111"/>
                  <a:gd name="T42" fmla="*/ 134 w 166"/>
                  <a:gd name="T43" fmla="*/ 25 h 111"/>
                  <a:gd name="T44" fmla="*/ 134 w 166"/>
                  <a:gd name="T45" fmla="*/ 25 h 111"/>
                  <a:gd name="T46" fmla="*/ 134 w 166"/>
                  <a:gd name="T47" fmla="*/ 24 h 111"/>
                  <a:gd name="T48" fmla="*/ 134 w 166"/>
                  <a:gd name="T49" fmla="*/ 23 h 111"/>
                  <a:gd name="T50" fmla="*/ 134 w 166"/>
                  <a:gd name="T51" fmla="*/ 23 h 111"/>
                  <a:gd name="T52" fmla="*/ 134 w 166"/>
                  <a:gd name="T53" fmla="*/ 23 h 111"/>
                  <a:gd name="T54" fmla="*/ 133 w 166"/>
                  <a:gd name="T55" fmla="*/ 22 h 111"/>
                  <a:gd name="T56" fmla="*/ 133 w 166"/>
                  <a:gd name="T57" fmla="*/ 21 h 111"/>
                  <a:gd name="T58" fmla="*/ 132 w 166"/>
                  <a:gd name="T59" fmla="*/ 20 h 111"/>
                  <a:gd name="T60" fmla="*/ 131 w 166"/>
                  <a:gd name="T61" fmla="*/ 20 h 111"/>
                  <a:gd name="T62" fmla="*/ 131 w 166"/>
                  <a:gd name="T63" fmla="*/ 19 h 111"/>
                  <a:gd name="T64" fmla="*/ 130 w 166"/>
                  <a:gd name="T65" fmla="*/ 19 h 111"/>
                  <a:gd name="T66" fmla="*/ 130 w 166"/>
                  <a:gd name="T67" fmla="*/ 19 h 111"/>
                  <a:gd name="T68" fmla="*/ 86 w 166"/>
                  <a:gd name="T69" fmla="*/ 1 h 111"/>
                  <a:gd name="T70" fmla="*/ 78 w 166"/>
                  <a:gd name="T71" fmla="*/ 3 h 111"/>
                  <a:gd name="T72" fmla="*/ 76 w 166"/>
                  <a:gd name="T73" fmla="*/ 8 h 111"/>
                  <a:gd name="T74" fmla="*/ 76 w 166"/>
                  <a:gd name="T75" fmla="*/ 59 h 111"/>
                  <a:gd name="T76" fmla="*/ 76 w 166"/>
                  <a:gd name="T77" fmla="*/ 61 h 111"/>
                  <a:gd name="T78" fmla="*/ 76 w 166"/>
                  <a:gd name="T79" fmla="*/ 61 h 111"/>
                  <a:gd name="T80" fmla="*/ 5 w 166"/>
                  <a:gd name="T81" fmla="*/ 98 h 111"/>
                  <a:gd name="T82" fmla="*/ 2 w 166"/>
                  <a:gd name="T83" fmla="*/ 107 h 111"/>
                  <a:gd name="T84" fmla="*/ 8 w 166"/>
                  <a:gd name="T85" fmla="*/ 111 h 111"/>
                  <a:gd name="T86" fmla="*/ 90 w 166"/>
                  <a:gd name="T87" fmla="*/ 18 h 111"/>
                  <a:gd name="T88" fmla="*/ 109 w 166"/>
                  <a:gd name="T89" fmla="*/ 25 h 111"/>
                  <a:gd name="T90" fmla="*/ 90 w 166"/>
                  <a:gd name="T91" fmla="*/ 33 h 111"/>
                  <a:gd name="T92" fmla="*/ 90 w 166"/>
                  <a:gd name="T93"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11">
                    <a:moveTo>
                      <a:pt x="8" y="111"/>
                    </a:moveTo>
                    <a:cubicBezTo>
                      <a:pt x="9" y="111"/>
                      <a:pt x="10" y="111"/>
                      <a:pt x="11" y="110"/>
                    </a:cubicBezTo>
                    <a:cubicBezTo>
                      <a:pt x="83" y="73"/>
                      <a:pt x="83" y="73"/>
                      <a:pt x="83" y="73"/>
                    </a:cubicBezTo>
                    <a:cubicBezTo>
                      <a:pt x="155" y="110"/>
                      <a:pt x="155" y="110"/>
                      <a:pt x="155" y="110"/>
                    </a:cubicBezTo>
                    <a:cubicBezTo>
                      <a:pt x="156" y="111"/>
                      <a:pt x="157" y="111"/>
                      <a:pt x="158" y="111"/>
                    </a:cubicBezTo>
                    <a:cubicBezTo>
                      <a:pt x="161" y="111"/>
                      <a:pt x="163" y="110"/>
                      <a:pt x="164" y="107"/>
                    </a:cubicBezTo>
                    <a:cubicBezTo>
                      <a:pt x="166" y="104"/>
                      <a:pt x="165" y="100"/>
                      <a:pt x="161" y="98"/>
                    </a:cubicBezTo>
                    <a:cubicBezTo>
                      <a:pt x="91" y="61"/>
                      <a:pt x="91" y="61"/>
                      <a:pt x="91" y="61"/>
                    </a:cubicBezTo>
                    <a:cubicBezTo>
                      <a:pt x="90" y="61"/>
                      <a:pt x="90" y="61"/>
                      <a:pt x="90" y="60"/>
                    </a:cubicBezTo>
                    <a:cubicBezTo>
                      <a:pt x="90" y="60"/>
                      <a:pt x="90" y="59"/>
                      <a:pt x="90" y="59"/>
                    </a:cubicBezTo>
                    <a:cubicBezTo>
                      <a:pt x="90" y="48"/>
                      <a:pt x="90" y="48"/>
                      <a:pt x="90" y="48"/>
                    </a:cubicBezTo>
                    <a:cubicBezTo>
                      <a:pt x="130" y="32"/>
                      <a:pt x="130" y="32"/>
                      <a:pt x="130" y="32"/>
                    </a:cubicBezTo>
                    <a:cubicBezTo>
                      <a:pt x="131" y="32"/>
                      <a:pt x="131" y="31"/>
                      <a:pt x="131" y="31"/>
                    </a:cubicBezTo>
                    <a:cubicBezTo>
                      <a:pt x="131" y="31"/>
                      <a:pt x="131" y="31"/>
                      <a:pt x="131" y="31"/>
                    </a:cubicBezTo>
                    <a:cubicBezTo>
                      <a:pt x="132" y="31"/>
                      <a:pt x="132" y="30"/>
                      <a:pt x="133" y="30"/>
                    </a:cubicBezTo>
                    <a:cubicBezTo>
                      <a:pt x="133" y="30"/>
                      <a:pt x="133" y="30"/>
                      <a:pt x="133" y="30"/>
                    </a:cubicBezTo>
                    <a:cubicBezTo>
                      <a:pt x="133" y="29"/>
                      <a:pt x="134" y="29"/>
                      <a:pt x="134" y="28"/>
                    </a:cubicBezTo>
                    <a:cubicBezTo>
                      <a:pt x="134" y="28"/>
                      <a:pt x="134" y="28"/>
                      <a:pt x="134" y="28"/>
                    </a:cubicBezTo>
                    <a:cubicBezTo>
                      <a:pt x="134" y="28"/>
                      <a:pt x="134" y="28"/>
                      <a:pt x="134" y="28"/>
                    </a:cubicBezTo>
                    <a:cubicBezTo>
                      <a:pt x="134" y="27"/>
                      <a:pt x="134" y="27"/>
                      <a:pt x="134" y="27"/>
                    </a:cubicBezTo>
                    <a:cubicBezTo>
                      <a:pt x="134" y="27"/>
                      <a:pt x="134" y="26"/>
                      <a:pt x="134" y="26"/>
                    </a:cubicBezTo>
                    <a:cubicBezTo>
                      <a:pt x="134" y="26"/>
                      <a:pt x="134" y="26"/>
                      <a:pt x="134" y="25"/>
                    </a:cubicBezTo>
                    <a:cubicBezTo>
                      <a:pt x="134" y="25"/>
                      <a:pt x="134" y="25"/>
                      <a:pt x="134" y="25"/>
                    </a:cubicBezTo>
                    <a:cubicBezTo>
                      <a:pt x="134" y="24"/>
                      <a:pt x="134" y="24"/>
                      <a:pt x="134" y="24"/>
                    </a:cubicBezTo>
                    <a:cubicBezTo>
                      <a:pt x="134" y="24"/>
                      <a:pt x="134" y="23"/>
                      <a:pt x="134" y="23"/>
                    </a:cubicBezTo>
                    <a:cubicBezTo>
                      <a:pt x="134" y="23"/>
                      <a:pt x="134" y="23"/>
                      <a:pt x="134" y="23"/>
                    </a:cubicBezTo>
                    <a:cubicBezTo>
                      <a:pt x="134" y="23"/>
                      <a:pt x="134" y="23"/>
                      <a:pt x="134" y="23"/>
                    </a:cubicBezTo>
                    <a:cubicBezTo>
                      <a:pt x="134" y="22"/>
                      <a:pt x="134" y="22"/>
                      <a:pt x="133" y="22"/>
                    </a:cubicBezTo>
                    <a:cubicBezTo>
                      <a:pt x="133" y="22"/>
                      <a:pt x="133" y="22"/>
                      <a:pt x="133" y="21"/>
                    </a:cubicBezTo>
                    <a:cubicBezTo>
                      <a:pt x="133" y="21"/>
                      <a:pt x="132" y="20"/>
                      <a:pt x="132" y="20"/>
                    </a:cubicBezTo>
                    <a:cubicBezTo>
                      <a:pt x="132" y="20"/>
                      <a:pt x="131" y="20"/>
                      <a:pt x="131" y="20"/>
                    </a:cubicBezTo>
                    <a:cubicBezTo>
                      <a:pt x="131" y="19"/>
                      <a:pt x="131" y="19"/>
                      <a:pt x="131" y="19"/>
                    </a:cubicBezTo>
                    <a:cubicBezTo>
                      <a:pt x="131" y="19"/>
                      <a:pt x="130" y="19"/>
                      <a:pt x="130" y="19"/>
                    </a:cubicBezTo>
                    <a:cubicBezTo>
                      <a:pt x="130" y="19"/>
                      <a:pt x="130" y="19"/>
                      <a:pt x="130" y="19"/>
                    </a:cubicBezTo>
                    <a:cubicBezTo>
                      <a:pt x="86" y="1"/>
                      <a:pt x="86" y="1"/>
                      <a:pt x="86" y="1"/>
                    </a:cubicBezTo>
                    <a:cubicBezTo>
                      <a:pt x="83" y="0"/>
                      <a:pt x="80" y="1"/>
                      <a:pt x="78" y="3"/>
                    </a:cubicBezTo>
                    <a:cubicBezTo>
                      <a:pt x="77" y="4"/>
                      <a:pt x="76" y="6"/>
                      <a:pt x="76" y="8"/>
                    </a:cubicBezTo>
                    <a:cubicBezTo>
                      <a:pt x="76" y="59"/>
                      <a:pt x="76" y="59"/>
                      <a:pt x="76" y="59"/>
                    </a:cubicBezTo>
                    <a:cubicBezTo>
                      <a:pt x="76" y="60"/>
                      <a:pt x="76" y="60"/>
                      <a:pt x="76" y="61"/>
                    </a:cubicBezTo>
                    <a:cubicBezTo>
                      <a:pt x="76" y="61"/>
                      <a:pt x="76" y="61"/>
                      <a:pt x="76" y="61"/>
                    </a:cubicBezTo>
                    <a:cubicBezTo>
                      <a:pt x="5" y="98"/>
                      <a:pt x="5" y="98"/>
                      <a:pt x="5" y="98"/>
                    </a:cubicBezTo>
                    <a:cubicBezTo>
                      <a:pt x="2" y="100"/>
                      <a:pt x="0" y="104"/>
                      <a:pt x="2" y="107"/>
                    </a:cubicBezTo>
                    <a:cubicBezTo>
                      <a:pt x="3" y="110"/>
                      <a:pt x="6" y="111"/>
                      <a:pt x="8" y="111"/>
                    </a:cubicBezTo>
                    <a:close/>
                    <a:moveTo>
                      <a:pt x="90" y="18"/>
                    </a:moveTo>
                    <a:cubicBezTo>
                      <a:pt x="109" y="25"/>
                      <a:pt x="109" y="25"/>
                      <a:pt x="109" y="25"/>
                    </a:cubicBezTo>
                    <a:cubicBezTo>
                      <a:pt x="90" y="33"/>
                      <a:pt x="90" y="33"/>
                      <a:pt x="90" y="33"/>
                    </a:cubicBezTo>
                    <a:lnTo>
                      <a:pt x="9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מציין מיקום תוכן 8">
              <a:extLst>
                <a:ext uri="{FF2B5EF4-FFF2-40B4-BE49-F238E27FC236}">
                  <a16:creationId xmlns:a16="http://schemas.microsoft.com/office/drawing/2014/main" id="{92E2776A-D55E-429E-80C6-91E99148128A}"/>
                </a:ext>
              </a:extLst>
            </p:cNvPr>
            <p:cNvSpPr txBox="1">
              <a:spLocks/>
            </p:cNvSpPr>
            <p:nvPr/>
          </p:nvSpPr>
          <p:spPr>
            <a:xfrm>
              <a:off x="330266" y="2516052"/>
              <a:ext cx="3528000" cy="720000"/>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he-IL" sz="2000" b="1" dirty="0">
                  <a:solidFill>
                    <a:schemeClr val="tx2"/>
                  </a:solidFill>
                </a:rPr>
                <a:t>כ-400</a:t>
              </a:r>
              <a:r>
                <a:rPr lang="he-IL" sz="2000" dirty="0"/>
                <a:t> מוסדות לימוד פרטיים בפיקוח המדינה </a:t>
              </a:r>
            </a:p>
          </p:txBody>
        </p:sp>
      </p:grpSp>
      <p:grpSp>
        <p:nvGrpSpPr>
          <p:cNvPr id="123" name="קבוצה 122">
            <a:extLst>
              <a:ext uri="{FF2B5EF4-FFF2-40B4-BE49-F238E27FC236}">
                <a16:creationId xmlns:a16="http://schemas.microsoft.com/office/drawing/2014/main" id="{F6D87640-8998-4610-829A-D622F08D03CF}"/>
              </a:ext>
            </a:extLst>
          </p:cNvPr>
          <p:cNvGrpSpPr/>
          <p:nvPr/>
        </p:nvGrpSpPr>
        <p:grpSpPr>
          <a:xfrm>
            <a:off x="8019552" y="3506653"/>
            <a:ext cx="3528000" cy="2015398"/>
            <a:chOff x="8019552" y="3506653"/>
            <a:chExt cx="3528000" cy="2015398"/>
          </a:xfrm>
        </p:grpSpPr>
        <p:grpSp>
          <p:nvGrpSpPr>
            <p:cNvPr id="102" name="קבוצה 101">
              <a:extLst>
                <a:ext uri="{FF2B5EF4-FFF2-40B4-BE49-F238E27FC236}">
                  <a16:creationId xmlns:a16="http://schemas.microsoft.com/office/drawing/2014/main" id="{3252C467-9955-437D-9E62-E1AEEAE8C301}"/>
                </a:ext>
              </a:extLst>
            </p:cNvPr>
            <p:cNvGrpSpPr>
              <a:grpSpLocks noChangeAspect="1"/>
            </p:cNvGrpSpPr>
            <p:nvPr/>
          </p:nvGrpSpPr>
          <p:grpSpPr>
            <a:xfrm>
              <a:off x="9262058" y="3506653"/>
              <a:ext cx="1042988" cy="1216820"/>
              <a:chOff x="15526123" y="3794443"/>
              <a:chExt cx="695325" cy="811213"/>
            </a:xfrm>
            <a:solidFill>
              <a:schemeClr val="accent6"/>
            </a:solidFill>
          </p:grpSpPr>
          <p:sp>
            <p:nvSpPr>
              <p:cNvPr id="47" name="Oval 35">
                <a:extLst>
                  <a:ext uri="{FF2B5EF4-FFF2-40B4-BE49-F238E27FC236}">
                    <a16:creationId xmlns:a16="http://schemas.microsoft.com/office/drawing/2014/main" id="{79461AB4-8809-4508-A27D-8B5A0929A9FE}"/>
                  </a:ext>
                </a:extLst>
              </p:cNvPr>
              <p:cNvSpPr>
                <a:spLocks noChangeArrowheads="1"/>
              </p:cNvSpPr>
              <p:nvPr/>
            </p:nvSpPr>
            <p:spPr bwMode="auto">
              <a:xfrm>
                <a:off x="16132548" y="4191318"/>
                <a:ext cx="88900" cy="85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36">
                <a:extLst>
                  <a:ext uri="{FF2B5EF4-FFF2-40B4-BE49-F238E27FC236}">
                    <a16:creationId xmlns:a16="http://schemas.microsoft.com/office/drawing/2014/main" id="{09C15611-EC31-419B-B53F-58159679181A}"/>
                  </a:ext>
                </a:extLst>
              </p:cNvPr>
              <p:cNvSpPr>
                <a:spLocks noChangeArrowheads="1"/>
              </p:cNvSpPr>
              <p:nvPr/>
            </p:nvSpPr>
            <p:spPr bwMode="auto">
              <a:xfrm>
                <a:off x="16132548" y="3924618"/>
                <a:ext cx="88900"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37">
                <a:extLst>
                  <a:ext uri="{FF2B5EF4-FFF2-40B4-BE49-F238E27FC236}">
                    <a16:creationId xmlns:a16="http://schemas.microsoft.com/office/drawing/2014/main" id="{46381EF5-57B6-4B74-BA29-A270E9D67107}"/>
                  </a:ext>
                </a:extLst>
              </p:cNvPr>
              <p:cNvSpPr>
                <a:spLocks noChangeArrowheads="1"/>
              </p:cNvSpPr>
              <p:nvPr/>
            </p:nvSpPr>
            <p:spPr bwMode="auto">
              <a:xfrm>
                <a:off x="16132548" y="4453255"/>
                <a:ext cx="88900" cy="90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a:extLst>
                  <a:ext uri="{FF2B5EF4-FFF2-40B4-BE49-F238E27FC236}">
                    <a16:creationId xmlns:a16="http://schemas.microsoft.com/office/drawing/2014/main" id="{7D05ECF8-2B9A-43C2-8478-CC1295AFEC20}"/>
                  </a:ext>
                </a:extLst>
              </p:cNvPr>
              <p:cNvSpPr>
                <a:spLocks/>
              </p:cNvSpPr>
              <p:nvPr/>
            </p:nvSpPr>
            <p:spPr bwMode="auto">
              <a:xfrm>
                <a:off x="15919823" y="3948430"/>
                <a:ext cx="166688" cy="569913"/>
              </a:xfrm>
              <a:custGeom>
                <a:avLst/>
                <a:gdLst>
                  <a:gd name="T0" fmla="*/ 49 w 56"/>
                  <a:gd name="T1" fmla="*/ 102 h 191"/>
                  <a:gd name="T2" fmla="*/ 56 w 56"/>
                  <a:gd name="T3" fmla="*/ 95 h 191"/>
                  <a:gd name="T4" fmla="*/ 49 w 56"/>
                  <a:gd name="T5" fmla="*/ 88 h 191"/>
                  <a:gd name="T6" fmla="*/ 34 w 56"/>
                  <a:gd name="T7" fmla="*/ 88 h 191"/>
                  <a:gd name="T8" fmla="*/ 34 w 56"/>
                  <a:gd name="T9" fmla="*/ 14 h 191"/>
                  <a:gd name="T10" fmla="*/ 49 w 56"/>
                  <a:gd name="T11" fmla="*/ 14 h 191"/>
                  <a:gd name="T12" fmla="*/ 56 w 56"/>
                  <a:gd name="T13" fmla="*/ 7 h 191"/>
                  <a:gd name="T14" fmla="*/ 49 w 56"/>
                  <a:gd name="T15" fmla="*/ 0 h 191"/>
                  <a:gd name="T16" fmla="*/ 28 w 56"/>
                  <a:gd name="T17" fmla="*/ 0 h 191"/>
                  <a:gd name="T18" fmla="*/ 22 w 56"/>
                  <a:gd name="T19" fmla="*/ 3 h 191"/>
                  <a:gd name="T20" fmla="*/ 20 w 56"/>
                  <a:gd name="T21" fmla="*/ 7 h 191"/>
                  <a:gd name="T22" fmla="*/ 20 w 56"/>
                  <a:gd name="T23" fmla="*/ 88 h 191"/>
                  <a:gd name="T24" fmla="*/ 7 w 56"/>
                  <a:gd name="T25" fmla="*/ 88 h 191"/>
                  <a:gd name="T26" fmla="*/ 0 w 56"/>
                  <a:gd name="T27" fmla="*/ 95 h 191"/>
                  <a:gd name="T28" fmla="*/ 7 w 56"/>
                  <a:gd name="T29" fmla="*/ 102 h 191"/>
                  <a:gd name="T30" fmla="*/ 20 w 56"/>
                  <a:gd name="T31" fmla="*/ 102 h 191"/>
                  <a:gd name="T32" fmla="*/ 20 w 56"/>
                  <a:gd name="T33" fmla="*/ 183 h 191"/>
                  <a:gd name="T34" fmla="*/ 21 w 56"/>
                  <a:gd name="T35" fmla="*/ 186 h 191"/>
                  <a:gd name="T36" fmla="*/ 28 w 56"/>
                  <a:gd name="T37" fmla="*/ 191 h 191"/>
                  <a:gd name="T38" fmla="*/ 49 w 56"/>
                  <a:gd name="T39" fmla="*/ 191 h 191"/>
                  <a:gd name="T40" fmla="*/ 56 w 56"/>
                  <a:gd name="T41" fmla="*/ 184 h 191"/>
                  <a:gd name="T42" fmla="*/ 49 w 56"/>
                  <a:gd name="T43" fmla="*/ 177 h 191"/>
                  <a:gd name="T44" fmla="*/ 34 w 56"/>
                  <a:gd name="T45" fmla="*/ 177 h 191"/>
                  <a:gd name="T46" fmla="*/ 34 w 56"/>
                  <a:gd name="T47" fmla="*/ 102 h 191"/>
                  <a:gd name="T48" fmla="*/ 49 w 56"/>
                  <a:gd name="T49"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91">
                    <a:moveTo>
                      <a:pt x="49" y="102"/>
                    </a:moveTo>
                    <a:cubicBezTo>
                      <a:pt x="53" y="102"/>
                      <a:pt x="56" y="99"/>
                      <a:pt x="56" y="95"/>
                    </a:cubicBezTo>
                    <a:cubicBezTo>
                      <a:pt x="56" y="91"/>
                      <a:pt x="53" y="88"/>
                      <a:pt x="49" y="88"/>
                    </a:cubicBezTo>
                    <a:cubicBezTo>
                      <a:pt x="34" y="88"/>
                      <a:pt x="34" y="88"/>
                      <a:pt x="34" y="88"/>
                    </a:cubicBezTo>
                    <a:cubicBezTo>
                      <a:pt x="34" y="14"/>
                      <a:pt x="34" y="14"/>
                      <a:pt x="34" y="14"/>
                    </a:cubicBezTo>
                    <a:cubicBezTo>
                      <a:pt x="49" y="14"/>
                      <a:pt x="49" y="14"/>
                      <a:pt x="49" y="14"/>
                    </a:cubicBezTo>
                    <a:cubicBezTo>
                      <a:pt x="53" y="14"/>
                      <a:pt x="56" y="11"/>
                      <a:pt x="56" y="7"/>
                    </a:cubicBezTo>
                    <a:cubicBezTo>
                      <a:pt x="56" y="3"/>
                      <a:pt x="53" y="0"/>
                      <a:pt x="49" y="0"/>
                    </a:cubicBezTo>
                    <a:cubicBezTo>
                      <a:pt x="28" y="0"/>
                      <a:pt x="28" y="0"/>
                      <a:pt x="28" y="0"/>
                    </a:cubicBezTo>
                    <a:cubicBezTo>
                      <a:pt x="25" y="0"/>
                      <a:pt x="23" y="1"/>
                      <a:pt x="22" y="3"/>
                    </a:cubicBezTo>
                    <a:cubicBezTo>
                      <a:pt x="21" y="4"/>
                      <a:pt x="20" y="5"/>
                      <a:pt x="20" y="7"/>
                    </a:cubicBezTo>
                    <a:cubicBezTo>
                      <a:pt x="20" y="88"/>
                      <a:pt x="20" y="88"/>
                      <a:pt x="20" y="88"/>
                    </a:cubicBezTo>
                    <a:cubicBezTo>
                      <a:pt x="7" y="88"/>
                      <a:pt x="7" y="88"/>
                      <a:pt x="7" y="88"/>
                    </a:cubicBezTo>
                    <a:cubicBezTo>
                      <a:pt x="3" y="88"/>
                      <a:pt x="0" y="91"/>
                      <a:pt x="0" y="95"/>
                    </a:cubicBezTo>
                    <a:cubicBezTo>
                      <a:pt x="0" y="99"/>
                      <a:pt x="3" y="102"/>
                      <a:pt x="7" y="102"/>
                    </a:cubicBezTo>
                    <a:cubicBezTo>
                      <a:pt x="20" y="102"/>
                      <a:pt x="20" y="102"/>
                      <a:pt x="20" y="102"/>
                    </a:cubicBezTo>
                    <a:cubicBezTo>
                      <a:pt x="20" y="183"/>
                      <a:pt x="20" y="183"/>
                      <a:pt x="20" y="183"/>
                    </a:cubicBezTo>
                    <a:cubicBezTo>
                      <a:pt x="20" y="184"/>
                      <a:pt x="21" y="185"/>
                      <a:pt x="21" y="186"/>
                    </a:cubicBezTo>
                    <a:cubicBezTo>
                      <a:pt x="22" y="189"/>
                      <a:pt x="25" y="191"/>
                      <a:pt x="28" y="191"/>
                    </a:cubicBezTo>
                    <a:cubicBezTo>
                      <a:pt x="49" y="191"/>
                      <a:pt x="49" y="191"/>
                      <a:pt x="49" y="191"/>
                    </a:cubicBezTo>
                    <a:cubicBezTo>
                      <a:pt x="53" y="191"/>
                      <a:pt x="56" y="188"/>
                      <a:pt x="56" y="184"/>
                    </a:cubicBezTo>
                    <a:cubicBezTo>
                      <a:pt x="56" y="180"/>
                      <a:pt x="53" y="177"/>
                      <a:pt x="49" y="177"/>
                    </a:cubicBezTo>
                    <a:cubicBezTo>
                      <a:pt x="34" y="177"/>
                      <a:pt x="34" y="177"/>
                      <a:pt x="34" y="177"/>
                    </a:cubicBezTo>
                    <a:cubicBezTo>
                      <a:pt x="34" y="102"/>
                      <a:pt x="34" y="102"/>
                      <a:pt x="34" y="102"/>
                    </a:cubicBezTo>
                    <a:lnTo>
                      <a:pt x="4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9">
                <a:extLst>
                  <a:ext uri="{FF2B5EF4-FFF2-40B4-BE49-F238E27FC236}">
                    <a16:creationId xmlns:a16="http://schemas.microsoft.com/office/drawing/2014/main" id="{3F565CED-2428-432F-A078-E877DD201FB4}"/>
                  </a:ext>
                </a:extLst>
              </p:cNvPr>
              <p:cNvSpPr>
                <a:spLocks noChangeArrowheads="1"/>
              </p:cNvSpPr>
              <p:nvPr/>
            </p:nvSpPr>
            <p:spPr bwMode="auto">
              <a:xfrm>
                <a:off x="15630898" y="3988118"/>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0">
                <a:extLst>
                  <a:ext uri="{FF2B5EF4-FFF2-40B4-BE49-F238E27FC236}">
                    <a16:creationId xmlns:a16="http://schemas.microsoft.com/office/drawing/2014/main" id="{1EB6F7A8-0F71-4579-B6FA-26B444D838BB}"/>
                  </a:ext>
                </a:extLst>
              </p:cNvPr>
              <p:cNvSpPr>
                <a:spLocks noChangeArrowheads="1"/>
              </p:cNvSpPr>
              <p:nvPr/>
            </p:nvSpPr>
            <p:spPr bwMode="auto">
              <a:xfrm>
                <a:off x="15719798" y="3988118"/>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1">
                <a:extLst>
                  <a:ext uri="{FF2B5EF4-FFF2-40B4-BE49-F238E27FC236}">
                    <a16:creationId xmlns:a16="http://schemas.microsoft.com/office/drawing/2014/main" id="{4E851187-898C-4AE3-AD24-E81B963A99F1}"/>
                  </a:ext>
                </a:extLst>
              </p:cNvPr>
              <p:cNvSpPr>
                <a:spLocks noChangeArrowheads="1"/>
              </p:cNvSpPr>
              <p:nvPr/>
            </p:nvSpPr>
            <p:spPr bwMode="auto">
              <a:xfrm>
                <a:off x="15630898" y="4077018"/>
                <a:ext cx="4762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2">
                <a:extLst>
                  <a:ext uri="{FF2B5EF4-FFF2-40B4-BE49-F238E27FC236}">
                    <a16:creationId xmlns:a16="http://schemas.microsoft.com/office/drawing/2014/main" id="{5D1FB9B2-1135-433A-BACB-6C7F35EFDE37}"/>
                  </a:ext>
                </a:extLst>
              </p:cNvPr>
              <p:cNvSpPr>
                <a:spLocks noChangeArrowheads="1"/>
              </p:cNvSpPr>
              <p:nvPr/>
            </p:nvSpPr>
            <p:spPr bwMode="auto">
              <a:xfrm>
                <a:off x="15719798" y="4077018"/>
                <a:ext cx="4762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3">
                <a:extLst>
                  <a:ext uri="{FF2B5EF4-FFF2-40B4-BE49-F238E27FC236}">
                    <a16:creationId xmlns:a16="http://schemas.microsoft.com/office/drawing/2014/main" id="{3D8A3BAE-99F2-4878-8CFF-DF182714FE4A}"/>
                  </a:ext>
                </a:extLst>
              </p:cNvPr>
              <p:cNvSpPr>
                <a:spLocks noChangeArrowheads="1"/>
              </p:cNvSpPr>
              <p:nvPr/>
            </p:nvSpPr>
            <p:spPr bwMode="auto">
              <a:xfrm>
                <a:off x="15630898" y="4167505"/>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4">
                <a:extLst>
                  <a:ext uri="{FF2B5EF4-FFF2-40B4-BE49-F238E27FC236}">
                    <a16:creationId xmlns:a16="http://schemas.microsoft.com/office/drawing/2014/main" id="{306DF6B1-4224-4975-9717-C6252570E209}"/>
                  </a:ext>
                </a:extLst>
              </p:cNvPr>
              <p:cNvSpPr>
                <a:spLocks noChangeArrowheads="1"/>
              </p:cNvSpPr>
              <p:nvPr/>
            </p:nvSpPr>
            <p:spPr bwMode="auto">
              <a:xfrm>
                <a:off x="15719798" y="4167505"/>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5">
                <a:extLst>
                  <a:ext uri="{FF2B5EF4-FFF2-40B4-BE49-F238E27FC236}">
                    <a16:creationId xmlns:a16="http://schemas.microsoft.com/office/drawing/2014/main" id="{62379999-21B3-4C7F-9478-A59E5317C731}"/>
                  </a:ext>
                </a:extLst>
              </p:cNvPr>
              <p:cNvSpPr>
                <a:spLocks noChangeArrowheads="1"/>
              </p:cNvSpPr>
              <p:nvPr/>
            </p:nvSpPr>
            <p:spPr bwMode="auto">
              <a:xfrm>
                <a:off x="15630898" y="4256405"/>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6">
                <a:extLst>
                  <a:ext uri="{FF2B5EF4-FFF2-40B4-BE49-F238E27FC236}">
                    <a16:creationId xmlns:a16="http://schemas.microsoft.com/office/drawing/2014/main" id="{2C870E0A-D9AC-481D-A08F-6EAF1A0721FF}"/>
                  </a:ext>
                </a:extLst>
              </p:cNvPr>
              <p:cNvSpPr>
                <a:spLocks noChangeArrowheads="1"/>
              </p:cNvSpPr>
              <p:nvPr/>
            </p:nvSpPr>
            <p:spPr bwMode="auto">
              <a:xfrm>
                <a:off x="15719798" y="4256405"/>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7">
                <a:extLst>
                  <a:ext uri="{FF2B5EF4-FFF2-40B4-BE49-F238E27FC236}">
                    <a16:creationId xmlns:a16="http://schemas.microsoft.com/office/drawing/2014/main" id="{E37FA150-DF9E-4738-8DDD-238082E8D55A}"/>
                  </a:ext>
                </a:extLst>
              </p:cNvPr>
              <p:cNvSpPr>
                <a:spLocks noChangeArrowheads="1"/>
              </p:cNvSpPr>
              <p:nvPr/>
            </p:nvSpPr>
            <p:spPr bwMode="auto">
              <a:xfrm>
                <a:off x="15630898" y="4345305"/>
                <a:ext cx="4762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8">
                <a:extLst>
                  <a:ext uri="{FF2B5EF4-FFF2-40B4-BE49-F238E27FC236}">
                    <a16:creationId xmlns:a16="http://schemas.microsoft.com/office/drawing/2014/main" id="{94A136AE-1836-4F15-8649-09CD6C687C08}"/>
                  </a:ext>
                </a:extLst>
              </p:cNvPr>
              <p:cNvSpPr>
                <a:spLocks noChangeArrowheads="1"/>
              </p:cNvSpPr>
              <p:nvPr/>
            </p:nvSpPr>
            <p:spPr bwMode="auto">
              <a:xfrm>
                <a:off x="15719798" y="4345305"/>
                <a:ext cx="4762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9">
                <a:extLst>
                  <a:ext uri="{FF2B5EF4-FFF2-40B4-BE49-F238E27FC236}">
                    <a16:creationId xmlns:a16="http://schemas.microsoft.com/office/drawing/2014/main" id="{0269E222-273F-496B-AAE5-807512FA460B}"/>
                  </a:ext>
                </a:extLst>
              </p:cNvPr>
              <p:cNvSpPr>
                <a:spLocks noChangeArrowheads="1"/>
              </p:cNvSpPr>
              <p:nvPr/>
            </p:nvSpPr>
            <p:spPr bwMode="auto">
              <a:xfrm>
                <a:off x="15630898" y="4435793"/>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0">
                <a:extLst>
                  <a:ext uri="{FF2B5EF4-FFF2-40B4-BE49-F238E27FC236}">
                    <a16:creationId xmlns:a16="http://schemas.microsoft.com/office/drawing/2014/main" id="{134EE965-FB47-483C-8172-767D692948B5}"/>
                  </a:ext>
                </a:extLst>
              </p:cNvPr>
              <p:cNvSpPr>
                <a:spLocks noChangeArrowheads="1"/>
              </p:cNvSpPr>
              <p:nvPr/>
            </p:nvSpPr>
            <p:spPr bwMode="auto">
              <a:xfrm>
                <a:off x="15719798" y="4435793"/>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1">
                <a:extLst>
                  <a:ext uri="{FF2B5EF4-FFF2-40B4-BE49-F238E27FC236}">
                    <a16:creationId xmlns:a16="http://schemas.microsoft.com/office/drawing/2014/main" id="{2448150C-5A95-496A-80E3-1F422E8FE234}"/>
                  </a:ext>
                </a:extLst>
              </p:cNvPr>
              <p:cNvSpPr>
                <a:spLocks noChangeArrowheads="1"/>
              </p:cNvSpPr>
              <p:nvPr/>
            </p:nvSpPr>
            <p:spPr bwMode="auto">
              <a:xfrm>
                <a:off x="15675348" y="4531043"/>
                <a:ext cx="47625"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2">
                <a:extLst>
                  <a:ext uri="{FF2B5EF4-FFF2-40B4-BE49-F238E27FC236}">
                    <a16:creationId xmlns:a16="http://schemas.microsoft.com/office/drawing/2014/main" id="{0DD7A0F3-4ECA-44EE-9E7F-73806BDB73F2}"/>
                  </a:ext>
                </a:extLst>
              </p:cNvPr>
              <p:cNvSpPr>
                <a:spLocks/>
              </p:cNvSpPr>
              <p:nvPr/>
            </p:nvSpPr>
            <p:spPr bwMode="auto">
              <a:xfrm>
                <a:off x="15526123" y="3794443"/>
                <a:ext cx="342900" cy="811213"/>
              </a:xfrm>
              <a:custGeom>
                <a:avLst/>
                <a:gdLst>
                  <a:gd name="T0" fmla="*/ 95 w 115"/>
                  <a:gd name="T1" fmla="*/ 32 h 272"/>
                  <a:gd name="T2" fmla="*/ 65 w 115"/>
                  <a:gd name="T3" fmla="*/ 32 h 272"/>
                  <a:gd name="T4" fmla="*/ 65 w 115"/>
                  <a:gd name="T5" fmla="*/ 7 h 272"/>
                  <a:gd name="T6" fmla="*/ 58 w 115"/>
                  <a:gd name="T7" fmla="*/ 0 h 272"/>
                  <a:gd name="T8" fmla="*/ 51 w 115"/>
                  <a:gd name="T9" fmla="*/ 7 h 272"/>
                  <a:gd name="T10" fmla="*/ 51 w 115"/>
                  <a:gd name="T11" fmla="*/ 32 h 272"/>
                  <a:gd name="T12" fmla="*/ 20 w 115"/>
                  <a:gd name="T13" fmla="*/ 32 h 272"/>
                  <a:gd name="T14" fmla="*/ 0 w 115"/>
                  <a:gd name="T15" fmla="*/ 52 h 272"/>
                  <a:gd name="T16" fmla="*/ 0 w 115"/>
                  <a:gd name="T17" fmla="*/ 272 h 272"/>
                  <a:gd name="T18" fmla="*/ 14 w 115"/>
                  <a:gd name="T19" fmla="*/ 272 h 272"/>
                  <a:gd name="T20" fmla="*/ 14 w 115"/>
                  <a:gd name="T21" fmla="*/ 52 h 272"/>
                  <a:gd name="T22" fmla="*/ 20 w 115"/>
                  <a:gd name="T23" fmla="*/ 46 h 272"/>
                  <a:gd name="T24" fmla="*/ 95 w 115"/>
                  <a:gd name="T25" fmla="*/ 46 h 272"/>
                  <a:gd name="T26" fmla="*/ 101 w 115"/>
                  <a:gd name="T27" fmla="*/ 52 h 272"/>
                  <a:gd name="T28" fmla="*/ 101 w 115"/>
                  <a:gd name="T29" fmla="*/ 272 h 272"/>
                  <a:gd name="T30" fmla="*/ 115 w 115"/>
                  <a:gd name="T31" fmla="*/ 272 h 272"/>
                  <a:gd name="T32" fmla="*/ 115 w 115"/>
                  <a:gd name="T33" fmla="*/ 52 h 272"/>
                  <a:gd name="T34" fmla="*/ 95 w 115"/>
                  <a:gd name="T35" fmla="*/ 3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272">
                    <a:moveTo>
                      <a:pt x="95" y="32"/>
                    </a:moveTo>
                    <a:cubicBezTo>
                      <a:pt x="65" y="32"/>
                      <a:pt x="65" y="32"/>
                      <a:pt x="65" y="32"/>
                    </a:cubicBezTo>
                    <a:cubicBezTo>
                      <a:pt x="65" y="7"/>
                      <a:pt x="65" y="7"/>
                      <a:pt x="65" y="7"/>
                    </a:cubicBezTo>
                    <a:cubicBezTo>
                      <a:pt x="65" y="3"/>
                      <a:pt x="62" y="0"/>
                      <a:pt x="58" y="0"/>
                    </a:cubicBezTo>
                    <a:cubicBezTo>
                      <a:pt x="54" y="0"/>
                      <a:pt x="51" y="3"/>
                      <a:pt x="51" y="7"/>
                    </a:cubicBezTo>
                    <a:cubicBezTo>
                      <a:pt x="51" y="32"/>
                      <a:pt x="51" y="32"/>
                      <a:pt x="51" y="32"/>
                    </a:cubicBezTo>
                    <a:cubicBezTo>
                      <a:pt x="20" y="32"/>
                      <a:pt x="20" y="32"/>
                      <a:pt x="20" y="32"/>
                    </a:cubicBezTo>
                    <a:cubicBezTo>
                      <a:pt x="9" y="32"/>
                      <a:pt x="0" y="41"/>
                      <a:pt x="0" y="52"/>
                    </a:cubicBezTo>
                    <a:cubicBezTo>
                      <a:pt x="0" y="272"/>
                      <a:pt x="0" y="272"/>
                      <a:pt x="0" y="272"/>
                    </a:cubicBezTo>
                    <a:cubicBezTo>
                      <a:pt x="14" y="272"/>
                      <a:pt x="14" y="272"/>
                      <a:pt x="14" y="272"/>
                    </a:cubicBezTo>
                    <a:cubicBezTo>
                      <a:pt x="14" y="52"/>
                      <a:pt x="14" y="52"/>
                      <a:pt x="14" y="52"/>
                    </a:cubicBezTo>
                    <a:cubicBezTo>
                      <a:pt x="14" y="48"/>
                      <a:pt x="17" y="46"/>
                      <a:pt x="20" y="46"/>
                    </a:cubicBezTo>
                    <a:cubicBezTo>
                      <a:pt x="95" y="46"/>
                      <a:pt x="95" y="46"/>
                      <a:pt x="95" y="46"/>
                    </a:cubicBezTo>
                    <a:cubicBezTo>
                      <a:pt x="99" y="46"/>
                      <a:pt x="101" y="48"/>
                      <a:pt x="101" y="52"/>
                    </a:cubicBezTo>
                    <a:cubicBezTo>
                      <a:pt x="101" y="272"/>
                      <a:pt x="101" y="272"/>
                      <a:pt x="101" y="272"/>
                    </a:cubicBezTo>
                    <a:cubicBezTo>
                      <a:pt x="115" y="272"/>
                      <a:pt x="115" y="272"/>
                      <a:pt x="115" y="272"/>
                    </a:cubicBezTo>
                    <a:cubicBezTo>
                      <a:pt x="115" y="52"/>
                      <a:pt x="115" y="52"/>
                      <a:pt x="115" y="52"/>
                    </a:cubicBezTo>
                    <a:cubicBezTo>
                      <a:pt x="115" y="41"/>
                      <a:pt x="106" y="32"/>
                      <a:pt x="9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0" name="מציין מיקום תוכן 8">
              <a:extLst>
                <a:ext uri="{FF2B5EF4-FFF2-40B4-BE49-F238E27FC236}">
                  <a16:creationId xmlns:a16="http://schemas.microsoft.com/office/drawing/2014/main" id="{5CC24DE3-13CE-4772-BBB3-1F03D91F3714}"/>
                </a:ext>
              </a:extLst>
            </p:cNvPr>
            <p:cNvSpPr txBox="1">
              <a:spLocks/>
            </p:cNvSpPr>
            <p:nvPr/>
          </p:nvSpPr>
          <p:spPr>
            <a:xfrm>
              <a:off x="8019552" y="4802051"/>
              <a:ext cx="3528000" cy="720000"/>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he-IL" sz="2000" b="1" dirty="0">
                  <a:solidFill>
                    <a:schemeClr val="accent6"/>
                  </a:solidFill>
                </a:rPr>
                <a:t>5</a:t>
              </a:r>
              <a:r>
                <a:rPr lang="he-IL" sz="2000" dirty="0"/>
                <a:t> מרכזי הכשרה ממשלתיים בפריסה ארצית</a:t>
              </a:r>
            </a:p>
          </p:txBody>
        </p:sp>
      </p:grpSp>
      <p:grpSp>
        <p:nvGrpSpPr>
          <p:cNvPr id="124" name="קבוצה 123">
            <a:extLst>
              <a:ext uri="{FF2B5EF4-FFF2-40B4-BE49-F238E27FC236}">
                <a16:creationId xmlns:a16="http://schemas.microsoft.com/office/drawing/2014/main" id="{FECE9946-A273-455E-8077-BCFB275E2F2C}"/>
              </a:ext>
            </a:extLst>
          </p:cNvPr>
          <p:cNvGrpSpPr/>
          <p:nvPr/>
        </p:nvGrpSpPr>
        <p:grpSpPr>
          <a:xfrm>
            <a:off x="4009731" y="3509035"/>
            <a:ext cx="3911528" cy="2013016"/>
            <a:chOff x="4009731" y="3509035"/>
            <a:chExt cx="3911528" cy="2013016"/>
          </a:xfrm>
        </p:grpSpPr>
        <p:grpSp>
          <p:nvGrpSpPr>
            <p:cNvPr id="99" name="קבוצה 98">
              <a:extLst>
                <a:ext uri="{FF2B5EF4-FFF2-40B4-BE49-F238E27FC236}">
                  <a16:creationId xmlns:a16="http://schemas.microsoft.com/office/drawing/2014/main" id="{87EA6F85-8252-4647-8CDD-3AFE7453B176}"/>
                </a:ext>
              </a:extLst>
            </p:cNvPr>
            <p:cNvGrpSpPr>
              <a:grpSpLocks noChangeAspect="1"/>
            </p:cNvGrpSpPr>
            <p:nvPr/>
          </p:nvGrpSpPr>
          <p:grpSpPr>
            <a:xfrm>
              <a:off x="5334299" y="3509035"/>
              <a:ext cx="1304925" cy="1214438"/>
              <a:chOff x="12805148" y="2913380"/>
              <a:chExt cx="869950" cy="809625"/>
            </a:xfrm>
            <a:solidFill>
              <a:schemeClr val="tx2"/>
            </a:solidFill>
          </p:grpSpPr>
          <p:sp>
            <p:nvSpPr>
              <p:cNvPr id="91" name="Freeform 79">
                <a:extLst>
                  <a:ext uri="{FF2B5EF4-FFF2-40B4-BE49-F238E27FC236}">
                    <a16:creationId xmlns:a16="http://schemas.microsoft.com/office/drawing/2014/main" id="{94F6D203-48C0-45C2-8603-5ABBBB4946AA}"/>
                  </a:ext>
                </a:extLst>
              </p:cNvPr>
              <p:cNvSpPr>
                <a:spLocks noEditPoints="1"/>
              </p:cNvSpPr>
              <p:nvPr/>
            </p:nvSpPr>
            <p:spPr bwMode="auto">
              <a:xfrm>
                <a:off x="13075023" y="2913380"/>
                <a:ext cx="600075" cy="349250"/>
              </a:xfrm>
              <a:custGeom>
                <a:avLst/>
                <a:gdLst>
                  <a:gd name="T0" fmla="*/ 199 w 201"/>
                  <a:gd name="T1" fmla="*/ 67 h 117"/>
                  <a:gd name="T2" fmla="*/ 168 w 201"/>
                  <a:gd name="T3" fmla="*/ 28 h 117"/>
                  <a:gd name="T4" fmla="*/ 163 w 201"/>
                  <a:gd name="T5" fmla="*/ 26 h 117"/>
                  <a:gd name="T6" fmla="*/ 73 w 201"/>
                  <a:gd name="T7" fmla="*/ 26 h 117"/>
                  <a:gd name="T8" fmla="*/ 73 w 201"/>
                  <a:gd name="T9" fmla="*/ 7 h 117"/>
                  <a:gd name="T10" fmla="*/ 66 w 201"/>
                  <a:gd name="T11" fmla="*/ 0 h 117"/>
                  <a:gd name="T12" fmla="*/ 38 w 201"/>
                  <a:gd name="T13" fmla="*/ 0 h 117"/>
                  <a:gd name="T14" fmla="*/ 31 w 201"/>
                  <a:gd name="T15" fmla="*/ 7 h 117"/>
                  <a:gd name="T16" fmla="*/ 31 w 201"/>
                  <a:gd name="T17" fmla="*/ 26 h 117"/>
                  <a:gd name="T18" fmla="*/ 7 w 201"/>
                  <a:gd name="T19" fmla="*/ 26 h 117"/>
                  <a:gd name="T20" fmla="*/ 0 w 201"/>
                  <a:gd name="T21" fmla="*/ 33 h 117"/>
                  <a:gd name="T22" fmla="*/ 0 w 201"/>
                  <a:gd name="T23" fmla="*/ 110 h 117"/>
                  <a:gd name="T24" fmla="*/ 2 w 201"/>
                  <a:gd name="T25" fmla="*/ 115 h 117"/>
                  <a:gd name="T26" fmla="*/ 7 w 201"/>
                  <a:gd name="T27" fmla="*/ 117 h 117"/>
                  <a:gd name="T28" fmla="*/ 163 w 201"/>
                  <a:gd name="T29" fmla="*/ 117 h 117"/>
                  <a:gd name="T30" fmla="*/ 168 w 201"/>
                  <a:gd name="T31" fmla="*/ 114 h 117"/>
                  <a:gd name="T32" fmla="*/ 199 w 201"/>
                  <a:gd name="T33" fmla="*/ 76 h 117"/>
                  <a:gd name="T34" fmla="*/ 199 w 201"/>
                  <a:gd name="T35" fmla="*/ 67 h 117"/>
                  <a:gd name="T36" fmla="*/ 45 w 201"/>
                  <a:gd name="T37" fmla="*/ 14 h 117"/>
                  <a:gd name="T38" fmla="*/ 59 w 201"/>
                  <a:gd name="T39" fmla="*/ 14 h 117"/>
                  <a:gd name="T40" fmla="*/ 59 w 201"/>
                  <a:gd name="T41" fmla="*/ 26 h 117"/>
                  <a:gd name="T42" fmla="*/ 45 w 201"/>
                  <a:gd name="T43" fmla="*/ 26 h 117"/>
                  <a:gd name="T44" fmla="*/ 45 w 201"/>
                  <a:gd name="T45" fmla="*/ 14 h 117"/>
                  <a:gd name="T46" fmla="*/ 159 w 201"/>
                  <a:gd name="T47" fmla="*/ 103 h 117"/>
                  <a:gd name="T48" fmla="*/ 14 w 201"/>
                  <a:gd name="T49" fmla="*/ 103 h 117"/>
                  <a:gd name="T50" fmla="*/ 14 w 201"/>
                  <a:gd name="T51" fmla="*/ 40 h 117"/>
                  <a:gd name="T52" fmla="*/ 159 w 201"/>
                  <a:gd name="T53" fmla="*/ 40 h 117"/>
                  <a:gd name="T54" fmla="*/ 168 w 201"/>
                  <a:gd name="T55" fmla="*/ 51 h 117"/>
                  <a:gd name="T56" fmla="*/ 117 w 201"/>
                  <a:gd name="T57" fmla="*/ 51 h 117"/>
                  <a:gd name="T58" fmla="*/ 111 w 201"/>
                  <a:gd name="T59" fmla="*/ 57 h 117"/>
                  <a:gd name="T60" fmla="*/ 117 w 201"/>
                  <a:gd name="T61" fmla="*/ 63 h 117"/>
                  <a:gd name="T62" fmla="*/ 178 w 201"/>
                  <a:gd name="T63" fmla="*/ 63 h 117"/>
                  <a:gd name="T64" fmla="*/ 178 w 201"/>
                  <a:gd name="T65" fmla="*/ 63 h 117"/>
                  <a:gd name="T66" fmla="*/ 185 w 201"/>
                  <a:gd name="T67" fmla="*/ 71 h 117"/>
                  <a:gd name="T68" fmla="*/ 159 w 201"/>
                  <a:gd name="T69" fmla="*/ 10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117">
                    <a:moveTo>
                      <a:pt x="199" y="67"/>
                    </a:moveTo>
                    <a:cubicBezTo>
                      <a:pt x="168" y="28"/>
                      <a:pt x="168" y="28"/>
                      <a:pt x="168" y="28"/>
                    </a:cubicBezTo>
                    <a:cubicBezTo>
                      <a:pt x="167" y="27"/>
                      <a:pt x="165" y="26"/>
                      <a:pt x="163" y="26"/>
                    </a:cubicBezTo>
                    <a:cubicBezTo>
                      <a:pt x="73" y="26"/>
                      <a:pt x="73" y="26"/>
                      <a:pt x="73" y="26"/>
                    </a:cubicBezTo>
                    <a:cubicBezTo>
                      <a:pt x="73" y="7"/>
                      <a:pt x="73" y="7"/>
                      <a:pt x="73" y="7"/>
                    </a:cubicBezTo>
                    <a:cubicBezTo>
                      <a:pt x="73" y="3"/>
                      <a:pt x="70" y="0"/>
                      <a:pt x="66" y="0"/>
                    </a:cubicBezTo>
                    <a:cubicBezTo>
                      <a:pt x="38" y="0"/>
                      <a:pt x="38" y="0"/>
                      <a:pt x="38" y="0"/>
                    </a:cubicBezTo>
                    <a:cubicBezTo>
                      <a:pt x="34" y="0"/>
                      <a:pt x="31" y="3"/>
                      <a:pt x="31" y="7"/>
                    </a:cubicBezTo>
                    <a:cubicBezTo>
                      <a:pt x="31" y="26"/>
                      <a:pt x="31" y="26"/>
                      <a:pt x="31" y="26"/>
                    </a:cubicBezTo>
                    <a:cubicBezTo>
                      <a:pt x="7" y="26"/>
                      <a:pt x="7" y="26"/>
                      <a:pt x="7" y="26"/>
                    </a:cubicBezTo>
                    <a:cubicBezTo>
                      <a:pt x="3" y="26"/>
                      <a:pt x="0" y="29"/>
                      <a:pt x="0" y="33"/>
                    </a:cubicBezTo>
                    <a:cubicBezTo>
                      <a:pt x="0" y="110"/>
                      <a:pt x="0" y="110"/>
                      <a:pt x="0" y="110"/>
                    </a:cubicBezTo>
                    <a:cubicBezTo>
                      <a:pt x="0" y="112"/>
                      <a:pt x="1" y="113"/>
                      <a:pt x="2" y="115"/>
                    </a:cubicBezTo>
                    <a:cubicBezTo>
                      <a:pt x="3" y="116"/>
                      <a:pt x="5" y="117"/>
                      <a:pt x="7" y="117"/>
                    </a:cubicBezTo>
                    <a:cubicBezTo>
                      <a:pt x="163" y="117"/>
                      <a:pt x="163" y="117"/>
                      <a:pt x="163" y="117"/>
                    </a:cubicBezTo>
                    <a:cubicBezTo>
                      <a:pt x="165" y="117"/>
                      <a:pt x="167" y="116"/>
                      <a:pt x="168" y="114"/>
                    </a:cubicBezTo>
                    <a:cubicBezTo>
                      <a:pt x="199" y="76"/>
                      <a:pt x="199" y="76"/>
                      <a:pt x="199" y="76"/>
                    </a:cubicBezTo>
                    <a:cubicBezTo>
                      <a:pt x="201" y="73"/>
                      <a:pt x="201" y="70"/>
                      <a:pt x="199" y="67"/>
                    </a:cubicBezTo>
                    <a:close/>
                    <a:moveTo>
                      <a:pt x="45" y="14"/>
                    </a:moveTo>
                    <a:cubicBezTo>
                      <a:pt x="59" y="14"/>
                      <a:pt x="59" y="14"/>
                      <a:pt x="59" y="14"/>
                    </a:cubicBezTo>
                    <a:cubicBezTo>
                      <a:pt x="59" y="26"/>
                      <a:pt x="59" y="26"/>
                      <a:pt x="59" y="26"/>
                    </a:cubicBezTo>
                    <a:cubicBezTo>
                      <a:pt x="45" y="26"/>
                      <a:pt x="45" y="26"/>
                      <a:pt x="45" y="26"/>
                    </a:cubicBezTo>
                    <a:lnTo>
                      <a:pt x="45" y="14"/>
                    </a:lnTo>
                    <a:close/>
                    <a:moveTo>
                      <a:pt x="159" y="103"/>
                    </a:moveTo>
                    <a:cubicBezTo>
                      <a:pt x="14" y="103"/>
                      <a:pt x="14" y="103"/>
                      <a:pt x="14" y="103"/>
                    </a:cubicBezTo>
                    <a:cubicBezTo>
                      <a:pt x="14" y="40"/>
                      <a:pt x="14" y="40"/>
                      <a:pt x="14" y="40"/>
                    </a:cubicBezTo>
                    <a:cubicBezTo>
                      <a:pt x="159" y="40"/>
                      <a:pt x="159" y="40"/>
                      <a:pt x="159" y="40"/>
                    </a:cubicBezTo>
                    <a:cubicBezTo>
                      <a:pt x="168" y="51"/>
                      <a:pt x="168" y="51"/>
                      <a:pt x="168" y="51"/>
                    </a:cubicBezTo>
                    <a:cubicBezTo>
                      <a:pt x="117" y="51"/>
                      <a:pt x="117" y="51"/>
                      <a:pt x="117" y="51"/>
                    </a:cubicBezTo>
                    <a:cubicBezTo>
                      <a:pt x="114" y="51"/>
                      <a:pt x="111" y="54"/>
                      <a:pt x="111" y="57"/>
                    </a:cubicBezTo>
                    <a:cubicBezTo>
                      <a:pt x="111" y="60"/>
                      <a:pt x="114" y="63"/>
                      <a:pt x="117" y="63"/>
                    </a:cubicBezTo>
                    <a:cubicBezTo>
                      <a:pt x="178" y="63"/>
                      <a:pt x="178" y="63"/>
                      <a:pt x="178" y="63"/>
                    </a:cubicBezTo>
                    <a:cubicBezTo>
                      <a:pt x="178" y="63"/>
                      <a:pt x="178" y="63"/>
                      <a:pt x="178" y="63"/>
                    </a:cubicBezTo>
                    <a:cubicBezTo>
                      <a:pt x="185" y="71"/>
                      <a:pt x="185" y="71"/>
                      <a:pt x="185" y="71"/>
                    </a:cubicBezTo>
                    <a:lnTo>
                      <a:pt x="159"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0">
                <a:extLst>
                  <a:ext uri="{FF2B5EF4-FFF2-40B4-BE49-F238E27FC236}">
                    <a16:creationId xmlns:a16="http://schemas.microsoft.com/office/drawing/2014/main" id="{E3C463EB-0B0A-46E0-82B1-FA654431CF5A}"/>
                  </a:ext>
                </a:extLst>
              </p:cNvPr>
              <p:cNvSpPr>
                <a:spLocks/>
              </p:cNvSpPr>
              <p:nvPr/>
            </p:nvSpPr>
            <p:spPr bwMode="auto">
              <a:xfrm>
                <a:off x="13319498" y="3143568"/>
                <a:ext cx="211138" cy="34925"/>
              </a:xfrm>
              <a:custGeom>
                <a:avLst/>
                <a:gdLst>
                  <a:gd name="T0" fmla="*/ 65 w 71"/>
                  <a:gd name="T1" fmla="*/ 0 h 12"/>
                  <a:gd name="T2" fmla="*/ 6 w 71"/>
                  <a:gd name="T3" fmla="*/ 0 h 12"/>
                  <a:gd name="T4" fmla="*/ 0 w 71"/>
                  <a:gd name="T5" fmla="*/ 6 h 12"/>
                  <a:gd name="T6" fmla="*/ 6 w 71"/>
                  <a:gd name="T7" fmla="*/ 12 h 12"/>
                  <a:gd name="T8" fmla="*/ 65 w 71"/>
                  <a:gd name="T9" fmla="*/ 12 h 12"/>
                  <a:gd name="T10" fmla="*/ 71 w 71"/>
                  <a:gd name="T11" fmla="*/ 6 h 12"/>
                  <a:gd name="T12" fmla="*/ 65 w 7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1" h="12">
                    <a:moveTo>
                      <a:pt x="65" y="0"/>
                    </a:moveTo>
                    <a:cubicBezTo>
                      <a:pt x="6" y="0"/>
                      <a:pt x="6" y="0"/>
                      <a:pt x="6" y="0"/>
                    </a:cubicBezTo>
                    <a:cubicBezTo>
                      <a:pt x="3" y="0"/>
                      <a:pt x="0" y="3"/>
                      <a:pt x="0" y="6"/>
                    </a:cubicBezTo>
                    <a:cubicBezTo>
                      <a:pt x="0" y="10"/>
                      <a:pt x="3" y="12"/>
                      <a:pt x="6" y="12"/>
                    </a:cubicBezTo>
                    <a:cubicBezTo>
                      <a:pt x="65" y="12"/>
                      <a:pt x="65" y="12"/>
                      <a:pt x="65" y="12"/>
                    </a:cubicBezTo>
                    <a:cubicBezTo>
                      <a:pt x="68" y="12"/>
                      <a:pt x="71" y="10"/>
                      <a:pt x="71" y="6"/>
                    </a:cubicBezTo>
                    <a:cubicBezTo>
                      <a:pt x="71" y="3"/>
                      <a:pt x="68"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1">
                <a:extLst>
                  <a:ext uri="{FF2B5EF4-FFF2-40B4-BE49-F238E27FC236}">
                    <a16:creationId xmlns:a16="http://schemas.microsoft.com/office/drawing/2014/main" id="{E802FC15-ABE1-4EFF-B558-7BE41537D51F}"/>
                  </a:ext>
                </a:extLst>
              </p:cNvPr>
              <p:cNvSpPr>
                <a:spLocks/>
              </p:cNvSpPr>
              <p:nvPr/>
            </p:nvSpPr>
            <p:spPr bwMode="auto">
              <a:xfrm>
                <a:off x="12970248" y="3292793"/>
                <a:ext cx="180975" cy="34925"/>
              </a:xfrm>
              <a:custGeom>
                <a:avLst/>
                <a:gdLst>
                  <a:gd name="T0" fmla="*/ 0 w 61"/>
                  <a:gd name="T1" fmla="*/ 6 h 12"/>
                  <a:gd name="T2" fmla="*/ 6 w 61"/>
                  <a:gd name="T3" fmla="*/ 12 h 12"/>
                  <a:gd name="T4" fmla="*/ 55 w 61"/>
                  <a:gd name="T5" fmla="*/ 12 h 12"/>
                  <a:gd name="T6" fmla="*/ 61 w 61"/>
                  <a:gd name="T7" fmla="*/ 6 h 12"/>
                  <a:gd name="T8" fmla="*/ 55 w 61"/>
                  <a:gd name="T9" fmla="*/ 0 h 12"/>
                  <a:gd name="T10" fmla="*/ 6 w 61"/>
                  <a:gd name="T11" fmla="*/ 0 h 12"/>
                  <a:gd name="T12" fmla="*/ 0 w 6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0" y="6"/>
                    </a:moveTo>
                    <a:cubicBezTo>
                      <a:pt x="0" y="9"/>
                      <a:pt x="3" y="12"/>
                      <a:pt x="6" y="12"/>
                    </a:cubicBezTo>
                    <a:cubicBezTo>
                      <a:pt x="55" y="12"/>
                      <a:pt x="55" y="12"/>
                      <a:pt x="55" y="12"/>
                    </a:cubicBezTo>
                    <a:cubicBezTo>
                      <a:pt x="58" y="12"/>
                      <a:pt x="61" y="9"/>
                      <a:pt x="61" y="6"/>
                    </a:cubicBezTo>
                    <a:cubicBezTo>
                      <a:pt x="61" y="3"/>
                      <a:pt x="58" y="0"/>
                      <a:pt x="55" y="0"/>
                    </a:cubicBezTo>
                    <a:cubicBezTo>
                      <a:pt x="6" y="0"/>
                      <a:pt x="6" y="0"/>
                      <a:pt x="6" y="0"/>
                    </a:cubicBezTo>
                    <a:cubicBezTo>
                      <a:pt x="3" y="0"/>
                      <a:pt x="0" y="3"/>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2">
                <a:extLst>
                  <a:ext uri="{FF2B5EF4-FFF2-40B4-BE49-F238E27FC236}">
                    <a16:creationId xmlns:a16="http://schemas.microsoft.com/office/drawing/2014/main" id="{698BC8B0-E123-4801-B2AE-8FC824EA6DE0}"/>
                  </a:ext>
                </a:extLst>
              </p:cNvPr>
              <p:cNvSpPr>
                <a:spLocks noEditPoints="1"/>
              </p:cNvSpPr>
              <p:nvPr/>
            </p:nvSpPr>
            <p:spPr bwMode="auto">
              <a:xfrm>
                <a:off x="12805148" y="3126105"/>
                <a:ext cx="663575" cy="596900"/>
              </a:xfrm>
              <a:custGeom>
                <a:avLst/>
                <a:gdLst>
                  <a:gd name="T0" fmla="*/ 163 w 222"/>
                  <a:gd name="T1" fmla="*/ 167 h 200"/>
                  <a:gd name="T2" fmla="*/ 163 w 222"/>
                  <a:gd name="T3" fmla="*/ 91 h 200"/>
                  <a:gd name="T4" fmla="*/ 195 w 222"/>
                  <a:gd name="T5" fmla="*/ 91 h 200"/>
                  <a:gd name="T6" fmla="*/ 202 w 222"/>
                  <a:gd name="T7" fmla="*/ 84 h 200"/>
                  <a:gd name="T8" fmla="*/ 202 w 222"/>
                  <a:gd name="T9" fmla="*/ 58 h 200"/>
                  <a:gd name="T10" fmla="*/ 188 w 222"/>
                  <a:gd name="T11" fmla="*/ 58 h 200"/>
                  <a:gd name="T12" fmla="*/ 188 w 222"/>
                  <a:gd name="T13" fmla="*/ 77 h 200"/>
                  <a:gd name="T14" fmla="*/ 42 w 222"/>
                  <a:gd name="T15" fmla="*/ 77 h 200"/>
                  <a:gd name="T16" fmla="*/ 17 w 222"/>
                  <a:gd name="T17" fmla="*/ 46 h 200"/>
                  <a:gd name="T18" fmla="*/ 22 w 222"/>
                  <a:gd name="T19" fmla="*/ 39 h 200"/>
                  <a:gd name="T20" fmla="*/ 23 w 222"/>
                  <a:gd name="T21" fmla="*/ 39 h 200"/>
                  <a:gd name="T22" fmla="*/ 67 w 222"/>
                  <a:gd name="T23" fmla="*/ 39 h 200"/>
                  <a:gd name="T24" fmla="*/ 73 w 222"/>
                  <a:gd name="T25" fmla="*/ 33 h 200"/>
                  <a:gd name="T26" fmla="*/ 67 w 222"/>
                  <a:gd name="T27" fmla="*/ 27 h 200"/>
                  <a:gd name="T28" fmla="*/ 32 w 222"/>
                  <a:gd name="T29" fmla="*/ 27 h 200"/>
                  <a:gd name="T30" fmla="*/ 42 w 222"/>
                  <a:gd name="T31" fmla="*/ 14 h 200"/>
                  <a:gd name="T32" fmla="*/ 78 w 222"/>
                  <a:gd name="T33" fmla="*/ 14 h 200"/>
                  <a:gd name="T34" fmla="*/ 78 w 222"/>
                  <a:gd name="T35" fmla="*/ 0 h 200"/>
                  <a:gd name="T36" fmla="*/ 39 w 222"/>
                  <a:gd name="T37" fmla="*/ 0 h 200"/>
                  <a:gd name="T38" fmla="*/ 33 w 222"/>
                  <a:gd name="T39" fmla="*/ 3 h 200"/>
                  <a:gd name="T40" fmla="*/ 2 w 222"/>
                  <a:gd name="T41" fmla="*/ 41 h 200"/>
                  <a:gd name="T42" fmla="*/ 2 w 222"/>
                  <a:gd name="T43" fmla="*/ 50 h 200"/>
                  <a:gd name="T44" fmla="*/ 33 w 222"/>
                  <a:gd name="T45" fmla="*/ 89 h 200"/>
                  <a:gd name="T46" fmla="*/ 39 w 222"/>
                  <a:gd name="T47" fmla="*/ 91 h 200"/>
                  <a:gd name="T48" fmla="*/ 121 w 222"/>
                  <a:gd name="T49" fmla="*/ 91 h 200"/>
                  <a:gd name="T50" fmla="*/ 121 w 222"/>
                  <a:gd name="T51" fmla="*/ 168 h 200"/>
                  <a:gd name="T52" fmla="*/ 75 w 222"/>
                  <a:gd name="T53" fmla="*/ 186 h 200"/>
                  <a:gd name="T54" fmla="*/ 74 w 222"/>
                  <a:gd name="T55" fmla="*/ 196 h 200"/>
                  <a:gd name="T56" fmla="*/ 79 w 222"/>
                  <a:gd name="T57" fmla="*/ 199 h 200"/>
                  <a:gd name="T58" fmla="*/ 84 w 222"/>
                  <a:gd name="T59" fmla="*/ 197 h 200"/>
                  <a:gd name="T60" fmla="*/ 147 w 222"/>
                  <a:gd name="T61" fmla="*/ 181 h 200"/>
                  <a:gd name="T62" fmla="*/ 210 w 222"/>
                  <a:gd name="T63" fmla="*/ 197 h 200"/>
                  <a:gd name="T64" fmla="*/ 220 w 222"/>
                  <a:gd name="T65" fmla="*/ 196 h 200"/>
                  <a:gd name="T66" fmla="*/ 219 w 222"/>
                  <a:gd name="T67" fmla="*/ 186 h 200"/>
                  <a:gd name="T68" fmla="*/ 163 w 222"/>
                  <a:gd name="T69" fmla="*/ 167 h 200"/>
                  <a:gd name="T70" fmla="*/ 135 w 222"/>
                  <a:gd name="T71" fmla="*/ 91 h 200"/>
                  <a:gd name="T72" fmla="*/ 149 w 222"/>
                  <a:gd name="T73" fmla="*/ 91 h 200"/>
                  <a:gd name="T74" fmla="*/ 149 w 222"/>
                  <a:gd name="T75" fmla="*/ 167 h 200"/>
                  <a:gd name="T76" fmla="*/ 147 w 222"/>
                  <a:gd name="T77" fmla="*/ 167 h 200"/>
                  <a:gd name="T78" fmla="*/ 135 w 222"/>
                  <a:gd name="T79" fmla="*/ 167 h 200"/>
                  <a:gd name="T80" fmla="*/ 135 w 222"/>
                  <a:gd name="T81" fmla="*/ 9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00">
                    <a:moveTo>
                      <a:pt x="163" y="167"/>
                    </a:moveTo>
                    <a:cubicBezTo>
                      <a:pt x="163" y="91"/>
                      <a:pt x="163" y="91"/>
                      <a:pt x="163" y="91"/>
                    </a:cubicBezTo>
                    <a:cubicBezTo>
                      <a:pt x="195" y="91"/>
                      <a:pt x="195" y="91"/>
                      <a:pt x="195" y="91"/>
                    </a:cubicBezTo>
                    <a:cubicBezTo>
                      <a:pt x="198" y="91"/>
                      <a:pt x="202" y="88"/>
                      <a:pt x="202" y="84"/>
                    </a:cubicBezTo>
                    <a:cubicBezTo>
                      <a:pt x="202" y="58"/>
                      <a:pt x="202" y="58"/>
                      <a:pt x="202" y="58"/>
                    </a:cubicBezTo>
                    <a:cubicBezTo>
                      <a:pt x="188" y="58"/>
                      <a:pt x="188" y="58"/>
                      <a:pt x="188" y="58"/>
                    </a:cubicBezTo>
                    <a:cubicBezTo>
                      <a:pt x="188" y="77"/>
                      <a:pt x="188" y="77"/>
                      <a:pt x="188" y="77"/>
                    </a:cubicBezTo>
                    <a:cubicBezTo>
                      <a:pt x="42" y="77"/>
                      <a:pt x="42" y="77"/>
                      <a:pt x="42" y="77"/>
                    </a:cubicBezTo>
                    <a:cubicBezTo>
                      <a:pt x="17" y="46"/>
                      <a:pt x="17" y="46"/>
                      <a:pt x="17" y="46"/>
                    </a:cubicBezTo>
                    <a:cubicBezTo>
                      <a:pt x="22" y="39"/>
                      <a:pt x="22" y="39"/>
                      <a:pt x="22" y="39"/>
                    </a:cubicBezTo>
                    <a:cubicBezTo>
                      <a:pt x="22" y="39"/>
                      <a:pt x="23" y="39"/>
                      <a:pt x="23" y="39"/>
                    </a:cubicBezTo>
                    <a:cubicBezTo>
                      <a:pt x="67" y="39"/>
                      <a:pt x="67" y="39"/>
                      <a:pt x="67" y="39"/>
                    </a:cubicBezTo>
                    <a:cubicBezTo>
                      <a:pt x="70" y="39"/>
                      <a:pt x="73" y="37"/>
                      <a:pt x="73" y="33"/>
                    </a:cubicBezTo>
                    <a:cubicBezTo>
                      <a:pt x="73" y="30"/>
                      <a:pt x="70" y="27"/>
                      <a:pt x="67" y="27"/>
                    </a:cubicBezTo>
                    <a:cubicBezTo>
                      <a:pt x="32" y="27"/>
                      <a:pt x="32" y="27"/>
                      <a:pt x="32" y="27"/>
                    </a:cubicBezTo>
                    <a:cubicBezTo>
                      <a:pt x="42" y="14"/>
                      <a:pt x="42" y="14"/>
                      <a:pt x="42" y="14"/>
                    </a:cubicBezTo>
                    <a:cubicBezTo>
                      <a:pt x="78" y="14"/>
                      <a:pt x="78" y="14"/>
                      <a:pt x="78" y="14"/>
                    </a:cubicBezTo>
                    <a:cubicBezTo>
                      <a:pt x="78" y="0"/>
                      <a:pt x="78" y="0"/>
                      <a:pt x="78" y="0"/>
                    </a:cubicBezTo>
                    <a:cubicBezTo>
                      <a:pt x="39" y="0"/>
                      <a:pt x="39" y="0"/>
                      <a:pt x="39" y="0"/>
                    </a:cubicBezTo>
                    <a:cubicBezTo>
                      <a:pt x="37" y="0"/>
                      <a:pt x="35" y="1"/>
                      <a:pt x="33" y="3"/>
                    </a:cubicBezTo>
                    <a:cubicBezTo>
                      <a:pt x="2" y="41"/>
                      <a:pt x="2" y="41"/>
                      <a:pt x="2" y="41"/>
                    </a:cubicBezTo>
                    <a:cubicBezTo>
                      <a:pt x="0" y="44"/>
                      <a:pt x="0" y="48"/>
                      <a:pt x="2" y="50"/>
                    </a:cubicBezTo>
                    <a:cubicBezTo>
                      <a:pt x="33" y="89"/>
                      <a:pt x="33" y="89"/>
                      <a:pt x="33" y="89"/>
                    </a:cubicBezTo>
                    <a:cubicBezTo>
                      <a:pt x="35" y="91"/>
                      <a:pt x="37" y="91"/>
                      <a:pt x="39" y="91"/>
                    </a:cubicBezTo>
                    <a:cubicBezTo>
                      <a:pt x="121" y="91"/>
                      <a:pt x="121" y="91"/>
                      <a:pt x="121" y="91"/>
                    </a:cubicBezTo>
                    <a:cubicBezTo>
                      <a:pt x="121" y="168"/>
                      <a:pt x="121" y="168"/>
                      <a:pt x="121" y="168"/>
                    </a:cubicBezTo>
                    <a:cubicBezTo>
                      <a:pt x="102" y="171"/>
                      <a:pt x="85" y="178"/>
                      <a:pt x="75" y="186"/>
                    </a:cubicBezTo>
                    <a:cubicBezTo>
                      <a:pt x="72" y="189"/>
                      <a:pt x="72" y="193"/>
                      <a:pt x="74" y="196"/>
                    </a:cubicBezTo>
                    <a:cubicBezTo>
                      <a:pt x="75" y="198"/>
                      <a:pt x="77" y="199"/>
                      <a:pt x="79" y="199"/>
                    </a:cubicBezTo>
                    <a:cubicBezTo>
                      <a:pt x="81" y="199"/>
                      <a:pt x="83" y="198"/>
                      <a:pt x="84" y="197"/>
                    </a:cubicBezTo>
                    <a:cubicBezTo>
                      <a:pt x="96" y="187"/>
                      <a:pt x="121" y="181"/>
                      <a:pt x="147" y="181"/>
                    </a:cubicBezTo>
                    <a:cubicBezTo>
                      <a:pt x="173" y="181"/>
                      <a:pt x="198" y="187"/>
                      <a:pt x="210" y="197"/>
                    </a:cubicBezTo>
                    <a:cubicBezTo>
                      <a:pt x="213" y="200"/>
                      <a:pt x="217" y="199"/>
                      <a:pt x="220" y="196"/>
                    </a:cubicBezTo>
                    <a:cubicBezTo>
                      <a:pt x="222" y="193"/>
                      <a:pt x="222" y="189"/>
                      <a:pt x="219" y="186"/>
                    </a:cubicBezTo>
                    <a:cubicBezTo>
                      <a:pt x="207" y="176"/>
                      <a:pt x="187" y="169"/>
                      <a:pt x="163" y="167"/>
                    </a:cubicBezTo>
                    <a:close/>
                    <a:moveTo>
                      <a:pt x="135" y="91"/>
                    </a:moveTo>
                    <a:cubicBezTo>
                      <a:pt x="149" y="91"/>
                      <a:pt x="149" y="91"/>
                      <a:pt x="149" y="91"/>
                    </a:cubicBezTo>
                    <a:cubicBezTo>
                      <a:pt x="149" y="167"/>
                      <a:pt x="149" y="167"/>
                      <a:pt x="149" y="167"/>
                    </a:cubicBezTo>
                    <a:cubicBezTo>
                      <a:pt x="148" y="167"/>
                      <a:pt x="148" y="167"/>
                      <a:pt x="147" y="167"/>
                    </a:cubicBezTo>
                    <a:cubicBezTo>
                      <a:pt x="143" y="167"/>
                      <a:pt x="139" y="167"/>
                      <a:pt x="135" y="167"/>
                    </a:cubicBezTo>
                    <a:lnTo>
                      <a:pt x="135"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83">
                <a:extLst>
                  <a:ext uri="{FF2B5EF4-FFF2-40B4-BE49-F238E27FC236}">
                    <a16:creationId xmlns:a16="http://schemas.microsoft.com/office/drawing/2014/main" id="{B83AAEC3-2CEB-474C-9427-AD5AE9B68D77}"/>
                  </a:ext>
                </a:extLst>
              </p:cNvPr>
              <p:cNvSpPr>
                <a:spLocks noChangeArrowheads="1"/>
              </p:cNvSpPr>
              <p:nvPr/>
            </p:nvSpPr>
            <p:spPr bwMode="auto">
              <a:xfrm>
                <a:off x="13211548" y="308959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1" name="מציין מיקום תוכן 8">
              <a:extLst>
                <a:ext uri="{FF2B5EF4-FFF2-40B4-BE49-F238E27FC236}">
                  <a16:creationId xmlns:a16="http://schemas.microsoft.com/office/drawing/2014/main" id="{F665E0AA-3495-40ED-963F-E1B4D91AD85B}"/>
                </a:ext>
              </a:extLst>
            </p:cNvPr>
            <p:cNvSpPr txBox="1">
              <a:spLocks/>
            </p:cNvSpPr>
            <p:nvPr/>
          </p:nvSpPr>
          <p:spPr>
            <a:xfrm>
              <a:off x="4009731" y="4802051"/>
              <a:ext cx="3911528" cy="720000"/>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he-IL" sz="2000" b="1" dirty="0">
                  <a:solidFill>
                    <a:schemeClr val="tx2"/>
                  </a:solidFill>
                </a:rPr>
                <a:t>7</a:t>
              </a:r>
              <a:r>
                <a:rPr lang="he-IL" sz="2000" dirty="0"/>
                <a:t> מסלולי הכשרה למבוגרים, </a:t>
              </a:r>
              <a:r>
                <a:rPr lang="en-US" sz="2000" dirty="0"/>
                <a:t/>
              </a:r>
              <a:br>
                <a:rPr lang="en-US" sz="2000" dirty="0"/>
              </a:br>
              <a:r>
                <a:rPr lang="he-IL" sz="2000" dirty="0"/>
                <a:t>מתוכם </a:t>
              </a:r>
              <a:r>
                <a:rPr lang="he-IL" sz="2000" b="1" dirty="0">
                  <a:solidFill>
                    <a:schemeClr val="tx2"/>
                  </a:solidFill>
                </a:rPr>
                <a:t>4</a:t>
              </a:r>
              <a:r>
                <a:rPr lang="he-IL" sz="2000" dirty="0"/>
                <a:t> מסלולים בשיתוף מעסיקים</a:t>
              </a:r>
            </a:p>
          </p:txBody>
        </p:sp>
      </p:grpSp>
      <p:grpSp>
        <p:nvGrpSpPr>
          <p:cNvPr id="125" name="קבוצה 124">
            <a:extLst>
              <a:ext uri="{FF2B5EF4-FFF2-40B4-BE49-F238E27FC236}">
                <a16:creationId xmlns:a16="http://schemas.microsoft.com/office/drawing/2014/main" id="{E4D73904-008C-4B82-A6A0-FFD079175099}"/>
              </a:ext>
            </a:extLst>
          </p:cNvPr>
          <p:cNvGrpSpPr/>
          <p:nvPr/>
        </p:nvGrpSpPr>
        <p:grpSpPr>
          <a:xfrm>
            <a:off x="231006" y="3685248"/>
            <a:ext cx="3627260" cy="1836803"/>
            <a:chOff x="231006" y="3685248"/>
            <a:chExt cx="3627260" cy="1836803"/>
          </a:xfrm>
        </p:grpSpPr>
        <p:grpSp>
          <p:nvGrpSpPr>
            <p:cNvPr id="98" name="קבוצה 97">
              <a:extLst>
                <a:ext uri="{FF2B5EF4-FFF2-40B4-BE49-F238E27FC236}">
                  <a16:creationId xmlns:a16="http://schemas.microsoft.com/office/drawing/2014/main" id="{F5E14CBA-96B1-4807-8DC3-E96A934D521C}"/>
                </a:ext>
              </a:extLst>
            </p:cNvPr>
            <p:cNvGrpSpPr>
              <a:grpSpLocks noChangeAspect="1"/>
            </p:cNvGrpSpPr>
            <p:nvPr/>
          </p:nvGrpSpPr>
          <p:grpSpPr>
            <a:xfrm>
              <a:off x="1646955" y="3685248"/>
              <a:ext cx="1107282" cy="1038225"/>
              <a:chOff x="12987711" y="1644968"/>
              <a:chExt cx="738188" cy="692150"/>
            </a:xfrm>
            <a:solidFill>
              <a:schemeClr val="accent6"/>
            </a:solidFill>
          </p:grpSpPr>
          <p:sp>
            <p:nvSpPr>
              <p:cNvPr id="81" name="Freeform 69">
                <a:extLst>
                  <a:ext uri="{FF2B5EF4-FFF2-40B4-BE49-F238E27FC236}">
                    <a16:creationId xmlns:a16="http://schemas.microsoft.com/office/drawing/2014/main" id="{DFFD4429-415D-4C1D-8B24-E2203447280C}"/>
                  </a:ext>
                </a:extLst>
              </p:cNvPr>
              <p:cNvSpPr>
                <a:spLocks/>
              </p:cNvSpPr>
              <p:nvPr/>
            </p:nvSpPr>
            <p:spPr bwMode="auto">
              <a:xfrm>
                <a:off x="13402048" y="1902143"/>
                <a:ext cx="155575" cy="180975"/>
              </a:xfrm>
              <a:custGeom>
                <a:avLst/>
                <a:gdLst>
                  <a:gd name="T0" fmla="*/ 41 w 52"/>
                  <a:gd name="T1" fmla="*/ 17 h 61"/>
                  <a:gd name="T2" fmla="*/ 41 w 52"/>
                  <a:gd name="T3" fmla="*/ 42 h 61"/>
                  <a:gd name="T4" fmla="*/ 52 w 52"/>
                  <a:gd name="T5" fmla="*/ 42 h 61"/>
                  <a:gd name="T6" fmla="*/ 52 w 52"/>
                  <a:gd name="T7" fmla="*/ 15 h 61"/>
                  <a:gd name="T8" fmla="*/ 49 w 52"/>
                  <a:gd name="T9" fmla="*/ 3 h 61"/>
                  <a:gd name="T10" fmla="*/ 39 w 52"/>
                  <a:gd name="T11" fmla="*/ 0 h 61"/>
                  <a:gd name="T12" fmla="*/ 0 w 52"/>
                  <a:gd name="T13" fmla="*/ 0 h 61"/>
                  <a:gd name="T14" fmla="*/ 0 w 52"/>
                  <a:gd name="T15" fmla="*/ 61 h 61"/>
                  <a:gd name="T16" fmla="*/ 12 w 52"/>
                  <a:gd name="T17" fmla="*/ 61 h 61"/>
                  <a:gd name="T18" fmla="*/ 12 w 52"/>
                  <a:gd name="T19" fmla="*/ 12 h 61"/>
                  <a:gd name="T20" fmla="*/ 37 w 52"/>
                  <a:gd name="T21" fmla="*/ 12 h 61"/>
                  <a:gd name="T22" fmla="*/ 41 w 52"/>
                  <a:gd name="T2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41" y="17"/>
                    </a:moveTo>
                    <a:cubicBezTo>
                      <a:pt x="41" y="42"/>
                      <a:pt x="41" y="42"/>
                      <a:pt x="41" y="42"/>
                    </a:cubicBezTo>
                    <a:cubicBezTo>
                      <a:pt x="52" y="42"/>
                      <a:pt x="52" y="42"/>
                      <a:pt x="52" y="42"/>
                    </a:cubicBezTo>
                    <a:cubicBezTo>
                      <a:pt x="52" y="15"/>
                      <a:pt x="52" y="15"/>
                      <a:pt x="52" y="15"/>
                    </a:cubicBezTo>
                    <a:cubicBezTo>
                      <a:pt x="52" y="10"/>
                      <a:pt x="51" y="6"/>
                      <a:pt x="49" y="3"/>
                    </a:cubicBezTo>
                    <a:cubicBezTo>
                      <a:pt x="47" y="1"/>
                      <a:pt x="43" y="0"/>
                      <a:pt x="39" y="0"/>
                    </a:cubicBezTo>
                    <a:cubicBezTo>
                      <a:pt x="0" y="0"/>
                      <a:pt x="0" y="0"/>
                      <a:pt x="0" y="0"/>
                    </a:cubicBezTo>
                    <a:cubicBezTo>
                      <a:pt x="0" y="61"/>
                      <a:pt x="0" y="61"/>
                      <a:pt x="0" y="61"/>
                    </a:cubicBezTo>
                    <a:cubicBezTo>
                      <a:pt x="12" y="61"/>
                      <a:pt x="12" y="61"/>
                      <a:pt x="12" y="61"/>
                    </a:cubicBezTo>
                    <a:cubicBezTo>
                      <a:pt x="12" y="12"/>
                      <a:pt x="12" y="12"/>
                      <a:pt x="12" y="12"/>
                    </a:cubicBezTo>
                    <a:cubicBezTo>
                      <a:pt x="37" y="12"/>
                      <a:pt x="37" y="12"/>
                      <a:pt x="37" y="12"/>
                    </a:cubicBezTo>
                    <a:cubicBezTo>
                      <a:pt x="39" y="12"/>
                      <a:pt x="41" y="13"/>
                      <a:pt x="4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0">
                <a:extLst>
                  <a:ext uri="{FF2B5EF4-FFF2-40B4-BE49-F238E27FC236}">
                    <a16:creationId xmlns:a16="http://schemas.microsoft.com/office/drawing/2014/main" id="{271FC9F8-8C9B-4FA7-AABD-44876A3C9D59}"/>
                  </a:ext>
                </a:extLst>
              </p:cNvPr>
              <p:cNvSpPr>
                <a:spLocks/>
              </p:cNvSpPr>
              <p:nvPr/>
            </p:nvSpPr>
            <p:spPr bwMode="auto">
              <a:xfrm>
                <a:off x="13465548" y="1902143"/>
                <a:ext cx="152400" cy="180975"/>
              </a:xfrm>
              <a:custGeom>
                <a:avLst/>
                <a:gdLst>
                  <a:gd name="T0" fmla="*/ 40 w 51"/>
                  <a:gd name="T1" fmla="*/ 0 h 61"/>
                  <a:gd name="T2" fmla="*/ 40 w 51"/>
                  <a:gd name="T3" fmla="*/ 44 h 61"/>
                  <a:gd name="T4" fmla="*/ 36 w 51"/>
                  <a:gd name="T5" fmla="*/ 49 h 61"/>
                  <a:gd name="T6" fmla="*/ 11 w 51"/>
                  <a:gd name="T7" fmla="*/ 49 h 61"/>
                  <a:gd name="T8" fmla="*/ 11 w 51"/>
                  <a:gd name="T9" fmla="*/ 19 h 61"/>
                  <a:gd name="T10" fmla="*/ 0 w 51"/>
                  <a:gd name="T11" fmla="*/ 19 h 61"/>
                  <a:gd name="T12" fmla="*/ 0 w 51"/>
                  <a:gd name="T13" fmla="*/ 61 h 61"/>
                  <a:gd name="T14" fmla="*/ 38 w 51"/>
                  <a:gd name="T15" fmla="*/ 61 h 61"/>
                  <a:gd name="T16" fmla="*/ 48 w 51"/>
                  <a:gd name="T17" fmla="*/ 57 h 61"/>
                  <a:gd name="T18" fmla="*/ 51 w 51"/>
                  <a:gd name="T19" fmla="*/ 45 h 61"/>
                  <a:gd name="T20" fmla="*/ 51 w 51"/>
                  <a:gd name="T21" fmla="*/ 0 h 61"/>
                  <a:gd name="T22" fmla="*/ 40 w 51"/>
                  <a:gd name="T2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61">
                    <a:moveTo>
                      <a:pt x="40" y="0"/>
                    </a:moveTo>
                    <a:cubicBezTo>
                      <a:pt x="40" y="44"/>
                      <a:pt x="40" y="44"/>
                      <a:pt x="40" y="44"/>
                    </a:cubicBezTo>
                    <a:cubicBezTo>
                      <a:pt x="40" y="48"/>
                      <a:pt x="39" y="49"/>
                      <a:pt x="36" y="49"/>
                    </a:cubicBezTo>
                    <a:cubicBezTo>
                      <a:pt x="11" y="49"/>
                      <a:pt x="11" y="49"/>
                      <a:pt x="11" y="49"/>
                    </a:cubicBezTo>
                    <a:cubicBezTo>
                      <a:pt x="11" y="19"/>
                      <a:pt x="11" y="19"/>
                      <a:pt x="11" y="19"/>
                    </a:cubicBezTo>
                    <a:cubicBezTo>
                      <a:pt x="0" y="19"/>
                      <a:pt x="0" y="19"/>
                      <a:pt x="0" y="19"/>
                    </a:cubicBezTo>
                    <a:cubicBezTo>
                      <a:pt x="0" y="61"/>
                      <a:pt x="0" y="61"/>
                      <a:pt x="0" y="61"/>
                    </a:cubicBezTo>
                    <a:cubicBezTo>
                      <a:pt x="38" y="61"/>
                      <a:pt x="38" y="61"/>
                      <a:pt x="38" y="61"/>
                    </a:cubicBezTo>
                    <a:cubicBezTo>
                      <a:pt x="42" y="61"/>
                      <a:pt x="45" y="59"/>
                      <a:pt x="48" y="57"/>
                    </a:cubicBezTo>
                    <a:cubicBezTo>
                      <a:pt x="50" y="54"/>
                      <a:pt x="51" y="50"/>
                      <a:pt x="51" y="45"/>
                    </a:cubicBezTo>
                    <a:cubicBezTo>
                      <a:pt x="51" y="0"/>
                      <a:pt x="51" y="0"/>
                      <a:pt x="51" y="0"/>
                    </a:cubicBez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1">
                <a:extLst>
                  <a:ext uri="{FF2B5EF4-FFF2-40B4-BE49-F238E27FC236}">
                    <a16:creationId xmlns:a16="http://schemas.microsoft.com/office/drawing/2014/main" id="{D9BA6670-210A-42D8-BE9C-09F6649D45CD}"/>
                  </a:ext>
                </a:extLst>
              </p:cNvPr>
              <p:cNvSpPr>
                <a:spLocks/>
              </p:cNvSpPr>
              <p:nvPr/>
            </p:nvSpPr>
            <p:spPr bwMode="auto">
              <a:xfrm>
                <a:off x="12987711" y="1644968"/>
                <a:ext cx="542925" cy="692150"/>
              </a:xfrm>
              <a:custGeom>
                <a:avLst/>
                <a:gdLst>
                  <a:gd name="T0" fmla="*/ 175 w 182"/>
                  <a:gd name="T1" fmla="*/ 32 h 232"/>
                  <a:gd name="T2" fmla="*/ 182 w 182"/>
                  <a:gd name="T3" fmla="*/ 32 h 232"/>
                  <a:gd name="T4" fmla="*/ 182 w 182"/>
                  <a:gd name="T5" fmla="*/ 20 h 232"/>
                  <a:gd name="T6" fmla="*/ 162 w 182"/>
                  <a:gd name="T7" fmla="*/ 0 h 232"/>
                  <a:gd name="T8" fmla="*/ 60 w 182"/>
                  <a:gd name="T9" fmla="*/ 0 h 232"/>
                  <a:gd name="T10" fmla="*/ 59 w 182"/>
                  <a:gd name="T11" fmla="*/ 0 h 232"/>
                  <a:gd name="T12" fmla="*/ 55 w 182"/>
                  <a:gd name="T13" fmla="*/ 1 h 232"/>
                  <a:gd name="T14" fmla="*/ 2 w 182"/>
                  <a:gd name="T15" fmla="*/ 46 h 232"/>
                  <a:gd name="T16" fmla="*/ 0 w 182"/>
                  <a:gd name="T17" fmla="*/ 51 h 232"/>
                  <a:gd name="T18" fmla="*/ 0 w 182"/>
                  <a:gd name="T19" fmla="*/ 212 h 232"/>
                  <a:gd name="T20" fmla="*/ 20 w 182"/>
                  <a:gd name="T21" fmla="*/ 232 h 232"/>
                  <a:gd name="T22" fmla="*/ 162 w 182"/>
                  <a:gd name="T23" fmla="*/ 232 h 232"/>
                  <a:gd name="T24" fmla="*/ 182 w 182"/>
                  <a:gd name="T25" fmla="*/ 212 h 232"/>
                  <a:gd name="T26" fmla="*/ 182 w 182"/>
                  <a:gd name="T27" fmla="*/ 201 h 232"/>
                  <a:gd name="T28" fmla="*/ 175 w 182"/>
                  <a:gd name="T29" fmla="*/ 201 h 232"/>
                  <a:gd name="T30" fmla="*/ 168 w 182"/>
                  <a:gd name="T31" fmla="*/ 201 h 232"/>
                  <a:gd name="T32" fmla="*/ 168 w 182"/>
                  <a:gd name="T33" fmla="*/ 212 h 232"/>
                  <a:gd name="T34" fmla="*/ 162 w 182"/>
                  <a:gd name="T35" fmla="*/ 218 h 232"/>
                  <a:gd name="T36" fmla="*/ 20 w 182"/>
                  <a:gd name="T37" fmla="*/ 218 h 232"/>
                  <a:gd name="T38" fmla="*/ 14 w 182"/>
                  <a:gd name="T39" fmla="*/ 212 h 232"/>
                  <a:gd name="T40" fmla="*/ 14 w 182"/>
                  <a:gd name="T41" fmla="*/ 55 h 232"/>
                  <a:gd name="T42" fmla="*/ 57 w 182"/>
                  <a:gd name="T43" fmla="*/ 17 h 232"/>
                  <a:gd name="T44" fmla="*/ 57 w 182"/>
                  <a:gd name="T45" fmla="*/ 59 h 232"/>
                  <a:gd name="T46" fmla="*/ 36 w 182"/>
                  <a:gd name="T47" fmla="*/ 59 h 232"/>
                  <a:gd name="T48" fmla="*/ 36 w 182"/>
                  <a:gd name="T49" fmla="*/ 73 h 232"/>
                  <a:gd name="T50" fmla="*/ 71 w 182"/>
                  <a:gd name="T51" fmla="*/ 73 h 232"/>
                  <a:gd name="T52" fmla="*/ 71 w 182"/>
                  <a:gd name="T53" fmla="*/ 14 h 232"/>
                  <a:gd name="T54" fmla="*/ 162 w 182"/>
                  <a:gd name="T55" fmla="*/ 14 h 232"/>
                  <a:gd name="T56" fmla="*/ 168 w 182"/>
                  <a:gd name="T57" fmla="*/ 20 h 232"/>
                  <a:gd name="T58" fmla="*/ 168 w 182"/>
                  <a:gd name="T59" fmla="*/ 32 h 232"/>
                  <a:gd name="T60" fmla="*/ 175 w 182"/>
                  <a:gd name="T61" fmla="*/ 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2" h="232">
                    <a:moveTo>
                      <a:pt x="175" y="32"/>
                    </a:moveTo>
                    <a:cubicBezTo>
                      <a:pt x="177" y="32"/>
                      <a:pt x="180" y="32"/>
                      <a:pt x="182" y="32"/>
                    </a:cubicBezTo>
                    <a:cubicBezTo>
                      <a:pt x="182" y="20"/>
                      <a:pt x="182" y="20"/>
                      <a:pt x="182" y="20"/>
                    </a:cubicBezTo>
                    <a:cubicBezTo>
                      <a:pt x="182" y="9"/>
                      <a:pt x="173" y="0"/>
                      <a:pt x="162" y="0"/>
                    </a:cubicBezTo>
                    <a:cubicBezTo>
                      <a:pt x="60" y="0"/>
                      <a:pt x="60" y="0"/>
                      <a:pt x="60" y="0"/>
                    </a:cubicBezTo>
                    <a:cubicBezTo>
                      <a:pt x="59" y="0"/>
                      <a:pt x="59" y="0"/>
                      <a:pt x="59" y="0"/>
                    </a:cubicBezTo>
                    <a:cubicBezTo>
                      <a:pt x="57" y="0"/>
                      <a:pt x="56" y="0"/>
                      <a:pt x="55" y="1"/>
                    </a:cubicBezTo>
                    <a:cubicBezTo>
                      <a:pt x="2" y="46"/>
                      <a:pt x="2" y="46"/>
                      <a:pt x="2" y="46"/>
                    </a:cubicBezTo>
                    <a:cubicBezTo>
                      <a:pt x="1" y="47"/>
                      <a:pt x="0" y="49"/>
                      <a:pt x="0" y="51"/>
                    </a:cubicBezTo>
                    <a:cubicBezTo>
                      <a:pt x="0" y="212"/>
                      <a:pt x="0" y="212"/>
                      <a:pt x="0" y="212"/>
                    </a:cubicBezTo>
                    <a:cubicBezTo>
                      <a:pt x="0" y="223"/>
                      <a:pt x="9" y="232"/>
                      <a:pt x="20" y="232"/>
                    </a:cubicBezTo>
                    <a:cubicBezTo>
                      <a:pt x="162" y="232"/>
                      <a:pt x="162" y="232"/>
                      <a:pt x="162" y="232"/>
                    </a:cubicBezTo>
                    <a:cubicBezTo>
                      <a:pt x="173" y="232"/>
                      <a:pt x="182" y="223"/>
                      <a:pt x="182" y="212"/>
                    </a:cubicBezTo>
                    <a:cubicBezTo>
                      <a:pt x="182" y="201"/>
                      <a:pt x="182" y="201"/>
                      <a:pt x="182" y="201"/>
                    </a:cubicBezTo>
                    <a:cubicBezTo>
                      <a:pt x="180" y="201"/>
                      <a:pt x="177" y="201"/>
                      <a:pt x="175" y="201"/>
                    </a:cubicBezTo>
                    <a:cubicBezTo>
                      <a:pt x="173" y="201"/>
                      <a:pt x="170" y="201"/>
                      <a:pt x="168" y="201"/>
                    </a:cubicBezTo>
                    <a:cubicBezTo>
                      <a:pt x="168" y="212"/>
                      <a:pt x="168" y="212"/>
                      <a:pt x="168" y="212"/>
                    </a:cubicBezTo>
                    <a:cubicBezTo>
                      <a:pt x="168" y="215"/>
                      <a:pt x="165" y="218"/>
                      <a:pt x="162" y="218"/>
                    </a:cubicBezTo>
                    <a:cubicBezTo>
                      <a:pt x="20" y="218"/>
                      <a:pt x="20" y="218"/>
                      <a:pt x="20" y="218"/>
                    </a:cubicBezTo>
                    <a:cubicBezTo>
                      <a:pt x="16" y="218"/>
                      <a:pt x="14" y="215"/>
                      <a:pt x="14" y="212"/>
                    </a:cubicBezTo>
                    <a:cubicBezTo>
                      <a:pt x="14" y="55"/>
                      <a:pt x="14" y="55"/>
                      <a:pt x="14" y="55"/>
                    </a:cubicBezTo>
                    <a:cubicBezTo>
                      <a:pt x="57" y="17"/>
                      <a:pt x="57" y="17"/>
                      <a:pt x="57" y="17"/>
                    </a:cubicBezTo>
                    <a:cubicBezTo>
                      <a:pt x="57" y="59"/>
                      <a:pt x="57" y="59"/>
                      <a:pt x="57" y="59"/>
                    </a:cubicBezTo>
                    <a:cubicBezTo>
                      <a:pt x="36" y="59"/>
                      <a:pt x="36" y="59"/>
                      <a:pt x="36" y="59"/>
                    </a:cubicBezTo>
                    <a:cubicBezTo>
                      <a:pt x="36" y="73"/>
                      <a:pt x="36" y="73"/>
                      <a:pt x="36" y="73"/>
                    </a:cubicBezTo>
                    <a:cubicBezTo>
                      <a:pt x="71" y="73"/>
                      <a:pt x="71" y="73"/>
                      <a:pt x="71" y="73"/>
                    </a:cubicBezTo>
                    <a:cubicBezTo>
                      <a:pt x="71" y="14"/>
                      <a:pt x="71" y="14"/>
                      <a:pt x="71" y="14"/>
                    </a:cubicBezTo>
                    <a:cubicBezTo>
                      <a:pt x="162" y="14"/>
                      <a:pt x="162" y="14"/>
                      <a:pt x="162" y="14"/>
                    </a:cubicBezTo>
                    <a:cubicBezTo>
                      <a:pt x="165" y="14"/>
                      <a:pt x="168" y="16"/>
                      <a:pt x="168" y="20"/>
                    </a:cubicBezTo>
                    <a:cubicBezTo>
                      <a:pt x="168" y="32"/>
                      <a:pt x="168" y="32"/>
                      <a:pt x="168" y="32"/>
                    </a:cubicBezTo>
                    <a:cubicBezTo>
                      <a:pt x="170" y="32"/>
                      <a:pt x="173" y="32"/>
                      <a:pt x="17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2">
                <a:extLst>
                  <a:ext uri="{FF2B5EF4-FFF2-40B4-BE49-F238E27FC236}">
                    <a16:creationId xmlns:a16="http://schemas.microsoft.com/office/drawing/2014/main" id="{3CC4D5FC-2FC7-42D0-B073-9EE362D5DEBB}"/>
                  </a:ext>
                </a:extLst>
              </p:cNvPr>
              <p:cNvSpPr>
                <a:spLocks/>
              </p:cNvSpPr>
              <p:nvPr/>
            </p:nvSpPr>
            <p:spPr bwMode="auto">
              <a:xfrm>
                <a:off x="13092486" y="1960880"/>
                <a:ext cx="166688" cy="42863"/>
              </a:xfrm>
              <a:custGeom>
                <a:avLst/>
                <a:gdLst>
                  <a:gd name="T0" fmla="*/ 56 w 56"/>
                  <a:gd name="T1" fmla="*/ 0 h 14"/>
                  <a:gd name="T2" fmla="*/ 7 w 56"/>
                  <a:gd name="T3" fmla="*/ 0 h 14"/>
                  <a:gd name="T4" fmla="*/ 0 w 56"/>
                  <a:gd name="T5" fmla="*/ 7 h 14"/>
                  <a:gd name="T6" fmla="*/ 7 w 56"/>
                  <a:gd name="T7" fmla="*/ 14 h 14"/>
                  <a:gd name="T8" fmla="*/ 56 w 56"/>
                  <a:gd name="T9" fmla="*/ 14 h 14"/>
                  <a:gd name="T10" fmla="*/ 56 w 56"/>
                  <a:gd name="T11" fmla="*/ 10 h 14"/>
                  <a:gd name="T12" fmla="*/ 56 w 5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56" y="0"/>
                    </a:moveTo>
                    <a:cubicBezTo>
                      <a:pt x="7" y="0"/>
                      <a:pt x="7" y="0"/>
                      <a:pt x="7" y="0"/>
                    </a:cubicBezTo>
                    <a:cubicBezTo>
                      <a:pt x="3" y="0"/>
                      <a:pt x="0" y="3"/>
                      <a:pt x="0" y="7"/>
                    </a:cubicBezTo>
                    <a:cubicBezTo>
                      <a:pt x="0" y="11"/>
                      <a:pt x="3" y="14"/>
                      <a:pt x="7" y="14"/>
                    </a:cubicBezTo>
                    <a:cubicBezTo>
                      <a:pt x="56" y="14"/>
                      <a:pt x="56" y="14"/>
                      <a:pt x="56" y="14"/>
                    </a:cubicBezTo>
                    <a:cubicBezTo>
                      <a:pt x="56" y="13"/>
                      <a:pt x="56" y="12"/>
                      <a:pt x="56" y="10"/>
                    </a:cubicBezTo>
                    <a:cubicBezTo>
                      <a:pt x="56" y="7"/>
                      <a:pt x="56" y="3"/>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3">
                <a:extLst>
                  <a:ext uri="{FF2B5EF4-FFF2-40B4-BE49-F238E27FC236}">
                    <a16:creationId xmlns:a16="http://schemas.microsoft.com/office/drawing/2014/main" id="{89D4032E-7300-4CDC-AEFA-B7FB25A6A5C0}"/>
                  </a:ext>
                </a:extLst>
              </p:cNvPr>
              <p:cNvSpPr>
                <a:spLocks/>
              </p:cNvSpPr>
              <p:nvPr/>
            </p:nvSpPr>
            <p:spPr bwMode="auto">
              <a:xfrm>
                <a:off x="13092486" y="2152968"/>
                <a:ext cx="265113" cy="41275"/>
              </a:xfrm>
              <a:custGeom>
                <a:avLst/>
                <a:gdLst>
                  <a:gd name="T0" fmla="*/ 75 w 89"/>
                  <a:gd name="T1" fmla="*/ 0 h 14"/>
                  <a:gd name="T2" fmla="*/ 7 w 89"/>
                  <a:gd name="T3" fmla="*/ 0 h 14"/>
                  <a:gd name="T4" fmla="*/ 0 w 89"/>
                  <a:gd name="T5" fmla="*/ 7 h 14"/>
                  <a:gd name="T6" fmla="*/ 7 w 89"/>
                  <a:gd name="T7" fmla="*/ 14 h 14"/>
                  <a:gd name="T8" fmla="*/ 89 w 89"/>
                  <a:gd name="T9" fmla="*/ 14 h 14"/>
                  <a:gd name="T10" fmla="*/ 75 w 89"/>
                  <a:gd name="T11" fmla="*/ 0 h 14"/>
                </a:gdLst>
                <a:ahLst/>
                <a:cxnLst>
                  <a:cxn ang="0">
                    <a:pos x="T0" y="T1"/>
                  </a:cxn>
                  <a:cxn ang="0">
                    <a:pos x="T2" y="T3"/>
                  </a:cxn>
                  <a:cxn ang="0">
                    <a:pos x="T4" y="T5"/>
                  </a:cxn>
                  <a:cxn ang="0">
                    <a:pos x="T6" y="T7"/>
                  </a:cxn>
                  <a:cxn ang="0">
                    <a:pos x="T8" y="T9"/>
                  </a:cxn>
                  <a:cxn ang="0">
                    <a:pos x="T10" y="T11"/>
                  </a:cxn>
                </a:cxnLst>
                <a:rect l="0" t="0" r="r" b="b"/>
                <a:pathLst>
                  <a:path w="89" h="14">
                    <a:moveTo>
                      <a:pt x="75" y="0"/>
                    </a:moveTo>
                    <a:cubicBezTo>
                      <a:pt x="7" y="0"/>
                      <a:pt x="7" y="0"/>
                      <a:pt x="7" y="0"/>
                    </a:cubicBezTo>
                    <a:cubicBezTo>
                      <a:pt x="3" y="0"/>
                      <a:pt x="0" y="3"/>
                      <a:pt x="0" y="7"/>
                    </a:cubicBezTo>
                    <a:cubicBezTo>
                      <a:pt x="0" y="10"/>
                      <a:pt x="3" y="14"/>
                      <a:pt x="7" y="14"/>
                    </a:cubicBezTo>
                    <a:cubicBezTo>
                      <a:pt x="89" y="14"/>
                      <a:pt x="89" y="14"/>
                      <a:pt x="89" y="14"/>
                    </a:cubicBezTo>
                    <a:cubicBezTo>
                      <a:pt x="84" y="10"/>
                      <a:pt x="79" y="5"/>
                      <a:pt x="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4">
                <a:extLst>
                  <a:ext uri="{FF2B5EF4-FFF2-40B4-BE49-F238E27FC236}">
                    <a16:creationId xmlns:a16="http://schemas.microsoft.com/office/drawing/2014/main" id="{CE4217A9-42F0-470A-BE2D-121BAF625E83}"/>
                  </a:ext>
                </a:extLst>
              </p:cNvPr>
              <p:cNvSpPr>
                <a:spLocks/>
              </p:cNvSpPr>
              <p:nvPr/>
            </p:nvSpPr>
            <p:spPr bwMode="auto">
              <a:xfrm>
                <a:off x="13092486" y="2057718"/>
                <a:ext cx="187325" cy="41275"/>
              </a:xfrm>
              <a:custGeom>
                <a:avLst/>
                <a:gdLst>
                  <a:gd name="T0" fmla="*/ 7 w 63"/>
                  <a:gd name="T1" fmla="*/ 0 h 14"/>
                  <a:gd name="T2" fmla="*/ 0 w 63"/>
                  <a:gd name="T3" fmla="*/ 7 h 14"/>
                  <a:gd name="T4" fmla="*/ 7 w 63"/>
                  <a:gd name="T5" fmla="*/ 14 h 14"/>
                  <a:gd name="T6" fmla="*/ 63 w 63"/>
                  <a:gd name="T7" fmla="*/ 14 h 14"/>
                  <a:gd name="T8" fmla="*/ 58 w 63"/>
                  <a:gd name="T9" fmla="*/ 0 h 14"/>
                  <a:gd name="T10" fmla="*/ 7 w 63"/>
                  <a:gd name="T11" fmla="*/ 0 h 14"/>
                </a:gdLst>
                <a:ahLst/>
                <a:cxnLst>
                  <a:cxn ang="0">
                    <a:pos x="T0" y="T1"/>
                  </a:cxn>
                  <a:cxn ang="0">
                    <a:pos x="T2" y="T3"/>
                  </a:cxn>
                  <a:cxn ang="0">
                    <a:pos x="T4" y="T5"/>
                  </a:cxn>
                  <a:cxn ang="0">
                    <a:pos x="T6" y="T7"/>
                  </a:cxn>
                  <a:cxn ang="0">
                    <a:pos x="T8" y="T9"/>
                  </a:cxn>
                  <a:cxn ang="0">
                    <a:pos x="T10" y="T11"/>
                  </a:cxn>
                </a:cxnLst>
                <a:rect l="0" t="0" r="r" b="b"/>
                <a:pathLst>
                  <a:path w="63" h="14">
                    <a:moveTo>
                      <a:pt x="7" y="0"/>
                    </a:moveTo>
                    <a:cubicBezTo>
                      <a:pt x="3" y="0"/>
                      <a:pt x="0" y="3"/>
                      <a:pt x="0" y="7"/>
                    </a:cubicBezTo>
                    <a:cubicBezTo>
                      <a:pt x="0" y="11"/>
                      <a:pt x="3" y="14"/>
                      <a:pt x="7" y="14"/>
                    </a:cubicBezTo>
                    <a:cubicBezTo>
                      <a:pt x="63" y="14"/>
                      <a:pt x="63" y="14"/>
                      <a:pt x="63" y="14"/>
                    </a:cubicBezTo>
                    <a:cubicBezTo>
                      <a:pt x="61" y="9"/>
                      <a:pt x="60" y="5"/>
                      <a:pt x="58" y="0"/>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5">
                <a:extLst>
                  <a:ext uri="{FF2B5EF4-FFF2-40B4-BE49-F238E27FC236}">
                    <a16:creationId xmlns:a16="http://schemas.microsoft.com/office/drawing/2014/main" id="{6AF7AC50-93DC-4527-BD1D-7A7252A67F09}"/>
                  </a:ext>
                </a:extLst>
              </p:cNvPr>
              <p:cNvSpPr>
                <a:spLocks noEditPoints="1"/>
              </p:cNvSpPr>
              <p:nvPr/>
            </p:nvSpPr>
            <p:spPr bwMode="auto">
              <a:xfrm>
                <a:off x="13295686" y="1776730"/>
                <a:ext cx="430213" cy="430213"/>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4 h 144"/>
                  <a:gd name="T12" fmla="*/ 14 w 144"/>
                  <a:gd name="T13" fmla="*/ 72 h 144"/>
                  <a:gd name="T14" fmla="*/ 72 w 144"/>
                  <a:gd name="T15" fmla="*/ 130 h 144"/>
                  <a:gd name="T16" fmla="*/ 130 w 144"/>
                  <a:gd name="T17" fmla="*/ 72 h 144"/>
                  <a:gd name="T18" fmla="*/ 72 w 144"/>
                  <a:gd name="T19" fmla="*/ 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2" y="0"/>
                      <a:pt x="144" y="32"/>
                      <a:pt x="144" y="72"/>
                    </a:cubicBezTo>
                    <a:cubicBezTo>
                      <a:pt x="144" y="112"/>
                      <a:pt x="112" y="144"/>
                      <a:pt x="72" y="144"/>
                    </a:cubicBezTo>
                    <a:close/>
                    <a:moveTo>
                      <a:pt x="72" y="14"/>
                    </a:moveTo>
                    <a:cubicBezTo>
                      <a:pt x="40" y="14"/>
                      <a:pt x="14" y="40"/>
                      <a:pt x="14" y="72"/>
                    </a:cubicBezTo>
                    <a:cubicBezTo>
                      <a:pt x="14" y="104"/>
                      <a:pt x="40" y="130"/>
                      <a:pt x="72" y="130"/>
                    </a:cubicBezTo>
                    <a:cubicBezTo>
                      <a:pt x="104" y="130"/>
                      <a:pt x="130" y="104"/>
                      <a:pt x="130" y="72"/>
                    </a:cubicBezTo>
                    <a:cubicBezTo>
                      <a:pt x="130" y="40"/>
                      <a:pt x="104" y="14"/>
                      <a:pt x="7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2" name="מציין מיקום תוכן 8">
              <a:extLst>
                <a:ext uri="{FF2B5EF4-FFF2-40B4-BE49-F238E27FC236}">
                  <a16:creationId xmlns:a16="http://schemas.microsoft.com/office/drawing/2014/main" id="{17E7CD45-9F4F-4043-B7D7-889768CA9965}"/>
                </a:ext>
              </a:extLst>
            </p:cNvPr>
            <p:cNvSpPr txBox="1">
              <a:spLocks/>
            </p:cNvSpPr>
            <p:nvPr/>
          </p:nvSpPr>
          <p:spPr>
            <a:xfrm>
              <a:off x="231006" y="4802051"/>
              <a:ext cx="3627260" cy="720000"/>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en-US" sz="2000" b="1" dirty="0" smtClean="0">
                  <a:solidFill>
                    <a:schemeClr val="accent6"/>
                  </a:solidFill>
                </a:rPr>
                <a:t>3</a:t>
              </a:r>
              <a:r>
                <a:rPr lang="he-IL" sz="2000" dirty="0" smtClean="0"/>
                <a:t> </a:t>
              </a:r>
              <a:r>
                <a:rPr lang="he-IL" sz="2000" dirty="0"/>
                <a:t>זכיינים (רשתות עתיד </a:t>
              </a:r>
              <a:r>
                <a:rPr lang="he-IL" sz="2000" dirty="0" smtClean="0"/>
                <a:t>וסכנין ומעוף) </a:t>
              </a:r>
              <a:r>
                <a:rPr lang="he-IL" sz="2000" dirty="0"/>
                <a:t>לביצוע הכשרות מתוקצבות</a:t>
              </a:r>
            </a:p>
          </p:txBody>
        </p:sp>
      </p:grpSp>
    </p:spTree>
    <p:extLst>
      <p:ext uri="{BB962C8B-B14F-4D97-AF65-F5344CB8AC3E}">
        <p14:creationId xmlns:p14="http://schemas.microsoft.com/office/powerpoint/2010/main" val="2414748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39567" y="355293"/>
            <a:ext cx="10675012" cy="577851"/>
          </a:xfrm>
        </p:spPr>
        <p:txBody>
          <a:bodyPr vert="horz" lIns="91440" tIns="45720" rIns="91440" bIns="45720" rtlCol="1" anchor="ctr">
            <a:noAutofit/>
          </a:bodyPr>
          <a:lstStyle/>
          <a:p>
            <a:r>
              <a:rPr lang="he-IL" sz="3600" dirty="0" smtClean="0">
                <a:latin typeface="Gisha" panose="020B0502040204020203" pitchFamily="34" charset="-79"/>
              </a:rPr>
              <a:t>הכשרות מקצועיות בענף המלונאות</a:t>
            </a:r>
            <a:endParaRPr lang="en-US" sz="3600" dirty="0">
              <a:latin typeface="Gisha" panose="020B0502040204020203" pitchFamily="34" charset="-79"/>
            </a:endParaRPr>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542925" y="1109117"/>
            <a:ext cx="10980483" cy="4711822"/>
          </a:xfrm>
          <a:solidFill>
            <a:schemeClr val="bg1"/>
          </a:solidFill>
          <a:ln>
            <a:noFill/>
          </a:ln>
        </p:spPr>
        <p:txBody>
          <a:bodyPr/>
          <a:lstStyle/>
          <a:p>
            <a:pPr lvl="1">
              <a:lnSpc>
                <a:spcPct val="150000"/>
              </a:lnSpc>
              <a:spcBef>
                <a:spcPts val="0"/>
              </a:spcBef>
            </a:pPr>
            <a:r>
              <a:rPr lang="he-IL" sz="1800" dirty="0" smtClean="0"/>
              <a:t>מרבית ההכשרות מתבצעות בהתקשרות ישירה (מכרז) עם מוסדות ההכשרה כאשר מידי שנה נקבעה תכנית עבודה שנתית המתוקצבת מתקציב ייעודי לענף. </a:t>
            </a:r>
          </a:p>
          <a:p>
            <a:pPr lvl="1">
              <a:lnSpc>
                <a:spcPct val="150000"/>
              </a:lnSpc>
              <a:spcBef>
                <a:spcPts val="0"/>
              </a:spcBef>
            </a:pPr>
            <a:r>
              <a:rPr lang="he-IL" sz="1800" dirty="0" smtClean="0"/>
              <a:t>לאור היעדר תקציב מדינה מאושר בשנתיים האחרונות, לא ניתן היה לאשר פעילות הכשרה בענף המלונאות.</a:t>
            </a:r>
          </a:p>
          <a:p>
            <a:pPr lvl="1">
              <a:lnSpc>
                <a:spcPct val="150000"/>
              </a:lnSpc>
              <a:spcBef>
                <a:spcPts val="0"/>
              </a:spcBef>
            </a:pPr>
            <a:r>
              <a:rPr lang="he-IL" sz="1800" dirty="0" smtClean="0"/>
              <a:t>במטרה לשמר את הפעילות במוסדות ההכשרה האגף ביצע הסטות תקציביות ואישר תכנית עבודה מצומצמת לשנת 2021 ואושרו 10 קורסים בחלוקה בין המוסדות: </a:t>
            </a:r>
          </a:p>
          <a:p>
            <a:pPr lvl="2">
              <a:lnSpc>
                <a:spcPct val="150000"/>
              </a:lnSpc>
              <a:spcBef>
                <a:spcPts val="0"/>
              </a:spcBef>
            </a:pPr>
            <a:r>
              <a:rPr lang="he-IL" sz="1800" dirty="0" smtClean="0"/>
              <a:t>רימונים טבריה - 3 קורסים</a:t>
            </a:r>
          </a:p>
          <a:p>
            <a:pPr lvl="2">
              <a:lnSpc>
                <a:spcPct val="150000"/>
              </a:lnSpc>
              <a:spcBef>
                <a:spcPts val="0"/>
              </a:spcBef>
            </a:pPr>
            <a:r>
              <a:rPr lang="he-IL" sz="1800" dirty="0" smtClean="0"/>
              <a:t>דן גורמה - 3 קורסים</a:t>
            </a:r>
          </a:p>
          <a:p>
            <a:pPr lvl="2">
              <a:lnSpc>
                <a:spcPct val="150000"/>
              </a:lnSpc>
              <a:spcBef>
                <a:spcPts val="0"/>
              </a:spcBef>
            </a:pPr>
            <a:r>
              <a:rPr lang="he-IL" sz="1800" dirty="0" smtClean="0"/>
              <a:t>מכללת קולינרי - 2 קורסים</a:t>
            </a:r>
          </a:p>
          <a:p>
            <a:pPr lvl="2">
              <a:lnSpc>
                <a:spcPct val="150000"/>
              </a:lnSpc>
              <a:spcBef>
                <a:spcPts val="0"/>
              </a:spcBef>
            </a:pPr>
            <a:r>
              <a:rPr lang="he-IL" sz="1800" dirty="0" smtClean="0"/>
              <a:t>אונ' בן גוריון - 2 קורסים.</a:t>
            </a:r>
          </a:p>
          <a:p>
            <a:pPr lvl="2">
              <a:lnSpc>
                <a:spcPct val="150000"/>
              </a:lnSpc>
              <a:spcBef>
                <a:spcPts val="0"/>
              </a:spcBef>
            </a:pPr>
            <a:r>
              <a:rPr lang="he-IL" sz="1800" dirty="0" err="1" smtClean="0"/>
              <a:t>שפיז</a:t>
            </a:r>
            <a:r>
              <a:rPr lang="he-IL" sz="1800" dirty="0" smtClean="0"/>
              <a:t> - 2 קורסים (אושר כספק יחיד).</a:t>
            </a:r>
          </a:p>
          <a:p>
            <a:pPr lvl="1">
              <a:lnSpc>
                <a:spcPct val="150000"/>
              </a:lnSpc>
              <a:spcBef>
                <a:spcPts val="0"/>
              </a:spcBef>
            </a:pPr>
            <a:r>
              <a:rPr lang="he-IL" sz="1800" dirty="0"/>
              <a:t>בהינתן ויאושר תקציב מדינה </a:t>
            </a:r>
            <a:r>
              <a:rPr lang="he-IL" sz="1800" dirty="0" smtClean="0"/>
              <a:t>האגף להרחת היקף הפעילות.</a:t>
            </a:r>
            <a:endParaRPr lang="he-IL" sz="1800"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5</a:t>
            </a:fld>
            <a:endParaRPr lang="en-US"/>
          </a:p>
        </p:txBody>
      </p:sp>
    </p:spTree>
    <p:extLst>
      <p:ext uri="{BB962C8B-B14F-4D97-AF65-F5344CB8AC3E}">
        <p14:creationId xmlns:p14="http://schemas.microsoft.com/office/powerpoint/2010/main" val="202003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39567" y="355293"/>
            <a:ext cx="10675012" cy="577851"/>
          </a:xfrm>
        </p:spPr>
        <p:txBody>
          <a:bodyPr vert="horz" lIns="91440" tIns="45720" rIns="91440" bIns="45720" rtlCol="1" anchor="ctr">
            <a:noAutofit/>
          </a:bodyPr>
          <a:lstStyle/>
          <a:p>
            <a:r>
              <a:rPr lang="he-IL" sz="3600" dirty="0" smtClean="0">
                <a:latin typeface="Gisha" panose="020B0502040204020203" pitchFamily="34" charset="-79"/>
              </a:rPr>
              <a:t>הכשרות מקצועיות בענף המלונאות</a:t>
            </a:r>
            <a:endParaRPr lang="en-US" sz="3600" dirty="0">
              <a:latin typeface="Gisha" panose="020B0502040204020203" pitchFamily="34" charset="-79"/>
            </a:endParaRPr>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542925" y="1086812"/>
            <a:ext cx="10980483" cy="5540130"/>
          </a:xfrm>
          <a:solidFill>
            <a:schemeClr val="bg1"/>
          </a:solidFill>
          <a:ln>
            <a:noFill/>
          </a:ln>
        </p:spPr>
        <p:txBody>
          <a:bodyPr/>
          <a:lstStyle/>
          <a:p>
            <a:pPr lvl="1">
              <a:lnSpc>
                <a:spcPct val="150000"/>
              </a:lnSpc>
              <a:spcBef>
                <a:spcPts val="0"/>
              </a:spcBef>
            </a:pPr>
            <a:r>
              <a:rPr lang="he-IL" sz="1600" b="1" dirty="0" err="1" smtClean="0"/>
              <a:t>סטארטר</a:t>
            </a:r>
            <a:r>
              <a:rPr lang="he-IL" sz="1600" b="1" dirty="0" smtClean="0"/>
              <a:t>:</a:t>
            </a:r>
          </a:p>
          <a:p>
            <a:pPr lvl="2">
              <a:lnSpc>
                <a:spcPct val="150000"/>
              </a:lnSpc>
              <a:spcBef>
                <a:spcPts val="0"/>
              </a:spcBef>
            </a:pPr>
            <a:r>
              <a:rPr lang="he-IL" sz="1600" dirty="0"/>
              <a:t>נפתחו 2 </a:t>
            </a:r>
            <a:r>
              <a:rPr lang="he-IL" sz="1600" dirty="0" smtClean="0"/>
              <a:t>הכשרות - </a:t>
            </a:r>
            <a:r>
              <a:rPr lang="he-IL" sz="1600" dirty="0"/>
              <a:t>קצבות בי שף חיפה, טבחות לבתי קפה- בי שף חיפה </a:t>
            </a:r>
            <a:endParaRPr lang="en-US" sz="1600" dirty="0"/>
          </a:p>
          <a:p>
            <a:pPr lvl="2">
              <a:lnSpc>
                <a:spcPct val="150000"/>
              </a:lnSpc>
              <a:spcBef>
                <a:spcPts val="0"/>
              </a:spcBef>
            </a:pPr>
            <a:r>
              <a:rPr lang="he-IL" sz="1600" dirty="0"/>
              <a:t>מתוכננות 3 </a:t>
            </a:r>
            <a:r>
              <a:rPr lang="he-IL" sz="1600" dirty="0" smtClean="0"/>
              <a:t>הכשרות - </a:t>
            </a:r>
            <a:r>
              <a:rPr lang="he-IL" sz="1600" dirty="0"/>
              <a:t>קצבות בן גוריון אילת, קצבות ארט שף באר שבע, טבחות לבתי קפה בן גוריון </a:t>
            </a:r>
            <a:r>
              <a:rPr lang="he-IL" sz="1600" dirty="0" smtClean="0"/>
              <a:t>אילת</a:t>
            </a:r>
          </a:p>
          <a:p>
            <a:pPr lvl="1">
              <a:lnSpc>
                <a:spcPct val="150000"/>
              </a:lnSpc>
              <a:spcBef>
                <a:spcPts val="0"/>
              </a:spcBef>
            </a:pPr>
            <a:r>
              <a:rPr lang="he-IL" sz="1600" b="1" dirty="0" smtClean="0"/>
              <a:t>מסלול ירוק:</a:t>
            </a:r>
          </a:p>
          <a:p>
            <a:pPr lvl="2">
              <a:lnSpc>
                <a:spcPct val="150000"/>
              </a:lnSpc>
              <a:spcBef>
                <a:spcPts val="0"/>
              </a:spcBef>
            </a:pPr>
            <a:r>
              <a:rPr lang="he-IL" sz="1600" dirty="0"/>
              <a:t>נפתחו 2 </a:t>
            </a:r>
            <a:r>
              <a:rPr lang="he-IL" sz="1600" dirty="0" smtClean="0"/>
              <a:t>הכשרות - </a:t>
            </a:r>
            <a:r>
              <a:rPr lang="he-IL" sz="1600" dirty="0"/>
              <a:t>מוזגות סוג </a:t>
            </a:r>
            <a:r>
              <a:rPr lang="he-IL" sz="1600" dirty="0" smtClean="0"/>
              <a:t>1, בר </a:t>
            </a:r>
            <a:r>
              <a:rPr lang="he-IL" sz="1600" dirty="0"/>
              <a:t>מאסטר חיפה, טבחות לבתי קפה ארט שף באר שבע</a:t>
            </a:r>
            <a:endParaRPr lang="en-US" sz="1600" dirty="0"/>
          </a:p>
          <a:p>
            <a:pPr lvl="2">
              <a:lnSpc>
                <a:spcPct val="150000"/>
              </a:lnSpc>
              <a:spcBef>
                <a:spcPts val="0"/>
              </a:spcBef>
            </a:pPr>
            <a:r>
              <a:rPr lang="he-IL" sz="1600" dirty="0"/>
              <a:t>מתוכננות 3 הכשרות- פקידות קבלה אורט </a:t>
            </a:r>
            <a:r>
              <a:rPr lang="he-IL" sz="1600" dirty="0" err="1"/>
              <a:t>סינגלובסקי</a:t>
            </a:r>
            <a:r>
              <a:rPr lang="he-IL" sz="1600" dirty="0"/>
              <a:t>, פקידות קבלה רימונים טבריה, טבחות בלתי קפה רימונים </a:t>
            </a:r>
            <a:r>
              <a:rPr lang="he-IL" sz="1600" dirty="0" smtClean="0"/>
              <a:t>טבריה</a:t>
            </a:r>
          </a:p>
          <a:p>
            <a:pPr lvl="1">
              <a:lnSpc>
                <a:spcPct val="150000"/>
              </a:lnSpc>
              <a:spcBef>
                <a:spcPts val="0"/>
              </a:spcBef>
            </a:pPr>
            <a:r>
              <a:rPr lang="he-IL" sz="1600" b="1" dirty="0" smtClean="0"/>
              <a:t>כיתה בעבודה:</a:t>
            </a:r>
          </a:p>
          <a:p>
            <a:pPr lvl="2">
              <a:lnSpc>
                <a:spcPct val="150000"/>
              </a:lnSpc>
              <a:spcBef>
                <a:spcPts val="0"/>
              </a:spcBef>
            </a:pPr>
            <a:r>
              <a:rPr lang="he-IL" sz="1600" dirty="0"/>
              <a:t>אושרו </a:t>
            </a:r>
            <a:r>
              <a:rPr lang="he-IL" sz="1600" dirty="0" smtClean="0"/>
              <a:t>3 </a:t>
            </a:r>
            <a:r>
              <a:rPr lang="he-IL" sz="1600" dirty="0"/>
              <a:t>קורסים </a:t>
            </a:r>
            <a:r>
              <a:rPr lang="he-IL" sz="1600" dirty="0" smtClean="0"/>
              <a:t>– פקידות קבלה לרשת ישרוטל אילת (בוטל עקב אי גיוס מועמדים), טבחות סוג 1 למלון קינג דיוויד ירושלים (גיוס מועמדים), חשמל מעשי תלת-פאזי לרשת ישרוטל ת"א (גיוס מועמדים).</a:t>
            </a:r>
            <a:endParaRPr lang="he-IL" sz="1600" dirty="0"/>
          </a:p>
          <a:p>
            <a:pPr lvl="1">
              <a:lnSpc>
                <a:spcPct val="150000"/>
              </a:lnSpc>
              <a:spcBef>
                <a:spcPts val="0"/>
              </a:spcBef>
            </a:pPr>
            <a:r>
              <a:rPr lang="en-US" sz="1600" b="1" dirty="0" smtClean="0"/>
              <a:t>OJT</a:t>
            </a:r>
            <a:r>
              <a:rPr lang="he-IL" sz="1600" b="1" dirty="0" smtClean="0"/>
              <a:t>:</a:t>
            </a:r>
          </a:p>
          <a:p>
            <a:pPr lvl="2">
              <a:lnSpc>
                <a:spcPct val="150000"/>
              </a:lnSpc>
              <a:spcBef>
                <a:spcPts val="0"/>
              </a:spcBef>
            </a:pPr>
            <a:r>
              <a:rPr lang="he-IL" sz="1600" dirty="0"/>
              <a:t>העבודה על פי הנוהל החדש החלה בנובמבר 2020.</a:t>
            </a:r>
          </a:p>
          <a:p>
            <a:pPr lvl="2">
              <a:lnSpc>
                <a:spcPct val="150000"/>
              </a:lnSpc>
              <a:spcBef>
                <a:spcPts val="0"/>
              </a:spcBef>
            </a:pPr>
            <a:r>
              <a:rPr lang="he-IL" sz="1600" dirty="0"/>
              <a:t>עד כה אושרו לענף (מלונות ומסעדות) 1,408 עובדים.</a:t>
            </a:r>
          </a:p>
          <a:p>
            <a:pPr lvl="2">
              <a:lnSpc>
                <a:spcPct val="150000"/>
              </a:lnSpc>
              <a:spcBef>
                <a:spcPts val="0"/>
              </a:spcBef>
            </a:pPr>
            <a:r>
              <a:rPr lang="he-IL" sz="1600" dirty="0"/>
              <a:t>לרשת ישרוטל אושרו 123 עובדים.</a:t>
            </a:r>
          </a:p>
          <a:p>
            <a:pPr lvl="2">
              <a:lnSpc>
                <a:spcPct val="150000"/>
              </a:lnSpc>
              <a:spcBef>
                <a:spcPts val="0"/>
              </a:spcBef>
            </a:pPr>
            <a:endParaRPr lang="he-IL" sz="1600" dirty="0"/>
          </a:p>
          <a:p>
            <a:pPr lvl="1">
              <a:lnSpc>
                <a:spcPct val="150000"/>
              </a:lnSpc>
              <a:spcBef>
                <a:spcPts val="0"/>
              </a:spcBef>
            </a:pPr>
            <a:endParaRPr lang="he-IL" sz="1600" dirty="0" smtClean="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6</a:t>
            </a:fld>
            <a:endParaRPr lang="en-US"/>
          </a:p>
        </p:txBody>
      </p:sp>
    </p:spTree>
    <p:extLst>
      <p:ext uri="{BB962C8B-B14F-4D97-AF65-F5344CB8AC3E}">
        <p14:creationId xmlns:p14="http://schemas.microsoft.com/office/powerpoint/2010/main" val="3937482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39567" y="355293"/>
            <a:ext cx="10675012" cy="577851"/>
          </a:xfrm>
        </p:spPr>
        <p:txBody>
          <a:bodyPr vert="horz" lIns="91440" tIns="45720" rIns="91440" bIns="45720" rtlCol="1" anchor="ctr">
            <a:noAutofit/>
          </a:bodyPr>
          <a:lstStyle/>
          <a:p>
            <a:r>
              <a:rPr lang="he-IL" sz="3600" dirty="0" smtClean="0">
                <a:latin typeface="Gisha" panose="020B0502040204020203" pitchFamily="34" charset="-79"/>
              </a:rPr>
              <a:t>מסלול </a:t>
            </a:r>
            <a:r>
              <a:rPr lang="he-IL" sz="3600" dirty="0" err="1" smtClean="0">
                <a:latin typeface="Gisha" panose="020B0502040204020203" pitchFamily="34" charset="-79"/>
              </a:rPr>
              <a:t>מופ"ת</a:t>
            </a:r>
            <a:r>
              <a:rPr lang="he-IL" sz="3600" dirty="0">
                <a:latin typeface="Gisha" panose="020B0502040204020203" pitchFamily="34" charset="-79"/>
              </a:rPr>
              <a:t> </a:t>
            </a:r>
            <a:r>
              <a:rPr lang="he-IL" sz="3600" dirty="0" smtClean="0">
                <a:latin typeface="Gisha" panose="020B0502040204020203" pitchFamily="34" charset="-79"/>
              </a:rPr>
              <a:t>- מקצוע ופיתוח תעסוקתי</a:t>
            </a:r>
            <a:endParaRPr lang="en-US" sz="3600" dirty="0">
              <a:latin typeface="Gisha" panose="020B0502040204020203" pitchFamily="34" charset="-79"/>
            </a:endParaRPr>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924232" y="1145805"/>
            <a:ext cx="10599176" cy="3809654"/>
          </a:xfrm>
          <a:ln>
            <a:noFill/>
          </a:ln>
        </p:spPr>
        <p:txBody>
          <a:bodyPr/>
          <a:lstStyle/>
          <a:p>
            <a:pPr lvl="1">
              <a:lnSpc>
                <a:spcPct val="150000"/>
              </a:lnSpc>
              <a:spcBef>
                <a:spcPts val="0"/>
              </a:spcBef>
            </a:pPr>
            <a:r>
              <a:rPr lang="he-IL" sz="1800" dirty="0"/>
              <a:t>לימודי הכשרה מקצועית במימון מלא של המדינה (ללא תשלום שכר לימוד</a:t>
            </a:r>
            <a:r>
              <a:rPr lang="he-IL" sz="1800" dirty="0" smtClean="0"/>
              <a:t>) באמצעות שני זכיינים – עתיד וסכנין.</a:t>
            </a:r>
            <a:r>
              <a:rPr lang="he-IL" sz="1800" dirty="0"/>
              <a:t> </a:t>
            </a:r>
            <a:endParaRPr lang="he-IL" sz="1800" dirty="0" smtClean="0"/>
          </a:p>
          <a:p>
            <a:pPr lvl="1">
              <a:lnSpc>
                <a:spcPct val="150000"/>
              </a:lnSpc>
              <a:spcBef>
                <a:spcPts val="0"/>
              </a:spcBef>
            </a:pPr>
            <a:r>
              <a:rPr lang="he-IL" sz="1800" dirty="0" smtClean="0"/>
              <a:t>מיועד </a:t>
            </a:r>
            <a:r>
              <a:rPr lang="he-IL" sz="1800" dirty="0"/>
              <a:t>לדורשי עבודה או לעובדים בלתי מקצועיים המעוניינים לרכוש מקצוע </a:t>
            </a:r>
            <a:r>
              <a:rPr lang="he-IL" sz="1800" dirty="0" smtClean="0"/>
              <a:t>או </a:t>
            </a:r>
            <a:r>
              <a:rPr lang="he-IL" sz="1800" dirty="0"/>
              <a:t>לבצע הסבה מקצועית. </a:t>
            </a:r>
          </a:p>
          <a:p>
            <a:pPr lvl="1">
              <a:lnSpc>
                <a:spcPct val="150000"/>
              </a:lnSpc>
              <a:spcBef>
                <a:spcPts val="0"/>
              </a:spcBef>
            </a:pPr>
            <a:r>
              <a:rPr lang="he-IL" sz="1800" dirty="0"/>
              <a:t>ההכשרות המקצועיות מתקיימות בכלל הארץ ובמגוון ענפי לימוד מקצועיים </a:t>
            </a:r>
            <a:r>
              <a:rPr lang="he-IL" sz="1800" dirty="0" smtClean="0"/>
              <a:t>תוך </a:t>
            </a:r>
            <a:r>
              <a:rPr lang="he-IL" sz="1800" dirty="0"/>
              <a:t>מתן דגש לקורסים עתירי תשתיות בתעשייה ולמקצועות בעלי ביקוש במשק.</a:t>
            </a:r>
          </a:p>
          <a:p>
            <a:pPr lvl="1">
              <a:lnSpc>
                <a:spcPct val="150000"/>
              </a:lnSpc>
              <a:spcBef>
                <a:spcPts val="0"/>
              </a:spcBef>
            </a:pPr>
            <a:r>
              <a:rPr lang="he-IL" sz="1800" dirty="0"/>
              <a:t>הלימודים לרוב מתקיימים במתכונת שבוע מלא (5 ימים בשבוע, כ</a:t>
            </a:r>
            <a:r>
              <a:rPr lang="he-IL" sz="1800" dirty="0">
                <a:latin typeface="Gisha" panose="020B0502040204020203" pitchFamily="34" charset="-79"/>
              </a:rPr>
              <a:t>- </a:t>
            </a:r>
            <a:r>
              <a:rPr lang="he-IL" sz="1800" dirty="0"/>
              <a:t>35 שעות שבועיות) </a:t>
            </a:r>
            <a:r>
              <a:rPr lang="he-IL" sz="1800" dirty="0" smtClean="0"/>
              <a:t>ואורכים </a:t>
            </a:r>
            <a:r>
              <a:rPr lang="he-IL" sz="1800" dirty="0"/>
              <a:t>בממוצע כ</a:t>
            </a:r>
            <a:r>
              <a:rPr lang="he-IL" sz="1800" dirty="0">
                <a:latin typeface="Gisha" panose="020B0502040204020203" pitchFamily="34" charset="-79"/>
              </a:rPr>
              <a:t>- </a:t>
            </a:r>
            <a:r>
              <a:rPr lang="he-IL" sz="1800" dirty="0"/>
              <a:t>6 חודשים. </a:t>
            </a:r>
            <a:endParaRPr lang="he-IL" sz="1800" dirty="0" smtClean="0"/>
          </a:p>
          <a:p>
            <a:pPr lvl="1">
              <a:lnSpc>
                <a:spcPct val="150000"/>
              </a:lnSpc>
              <a:spcBef>
                <a:spcPts val="0"/>
              </a:spcBef>
            </a:pPr>
            <a:r>
              <a:rPr lang="he-IL" sz="1800" dirty="0" smtClean="0"/>
              <a:t>קורסים בענף המלונאות:</a:t>
            </a:r>
          </a:p>
          <a:p>
            <a:pPr lvl="1">
              <a:lnSpc>
                <a:spcPct val="150000"/>
              </a:lnSpc>
              <a:spcBef>
                <a:spcPts val="0"/>
              </a:spcBef>
            </a:pPr>
            <a:r>
              <a:rPr lang="he-IL" sz="1800" dirty="0" smtClean="0"/>
              <a:t>מתבצעים לרוב בהתקשרות ישירה עם מוסדות ההכשרה. </a:t>
            </a:r>
          </a:p>
          <a:p>
            <a:pPr lvl="1">
              <a:lnSpc>
                <a:spcPct val="150000"/>
              </a:lnSpc>
              <a:spcBef>
                <a:spcPts val="0"/>
              </a:spcBef>
            </a:pPr>
            <a:r>
              <a:rPr lang="he-IL" sz="1800" dirty="0" smtClean="0"/>
              <a:t>לאור משבר הקורונה והיעדר תקציב ייעודי לביצוע הכשרות, תכנית העבודה לשנת 2021 צומצמה ואושרו 10 קורסים בחלוקה בין המוסדות: רימונים טבריה – 3 קורסים, דן גורמה – 3 קורסים, מכללת קולינרי – 2 קורסים, אונ' בן גוריון – 2 קורסים).</a:t>
            </a:r>
          </a:p>
          <a:p>
            <a:pPr lvl="1">
              <a:lnSpc>
                <a:spcPct val="150000"/>
              </a:lnSpc>
              <a:spcBef>
                <a:spcPts val="0"/>
              </a:spcBef>
            </a:pPr>
            <a:r>
              <a:rPr lang="he-IL" sz="1800" dirty="0" smtClean="0"/>
              <a:t>קורסים בשיתוף מעסיקים – </a:t>
            </a:r>
            <a:r>
              <a:rPr lang="he-IL" sz="1800" dirty="0" err="1" smtClean="0"/>
              <a:t>סטארטר</a:t>
            </a:r>
            <a:r>
              <a:rPr lang="he-IL" sz="1800" dirty="0" smtClean="0"/>
              <a:t> ומסלול ירוק מתבצעים באמצעות הזכיין מעוף.</a:t>
            </a:r>
          </a:p>
          <a:p>
            <a:pPr lvl="1">
              <a:lnSpc>
                <a:spcPct val="150000"/>
              </a:lnSpc>
              <a:spcBef>
                <a:spcPts val="0"/>
              </a:spcBef>
            </a:pPr>
            <a:endParaRPr lang="he-IL" sz="1800" dirty="0" smtClean="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7</a:t>
            </a:fld>
            <a:endParaRPr lang="en-US"/>
          </a:p>
        </p:txBody>
      </p:sp>
    </p:spTree>
    <p:extLst>
      <p:ext uri="{BB962C8B-B14F-4D97-AF65-F5344CB8AC3E}">
        <p14:creationId xmlns:p14="http://schemas.microsoft.com/office/powerpoint/2010/main" val="386056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29735" y="355293"/>
            <a:ext cx="10675012" cy="577851"/>
          </a:xfrm>
        </p:spPr>
        <p:txBody>
          <a:bodyPr vert="horz" lIns="91440" tIns="45720" rIns="91440" bIns="45720" rtlCol="1" anchor="ctr">
            <a:noAutofit/>
          </a:bodyPr>
          <a:lstStyle/>
          <a:p>
            <a:r>
              <a:rPr lang="he-IL" sz="3600" dirty="0">
                <a:latin typeface="Gisha" panose="020B0502040204020203" pitchFamily="34" charset="-79"/>
              </a:rPr>
              <a:t>הכשרות מקצועיות בשיתוף מעסיקים</a:t>
            </a:r>
          </a:p>
        </p:txBody>
      </p:sp>
      <p:sp>
        <p:nvSpPr>
          <p:cNvPr id="9" name="מציין מיקום תוכן 8">
            <a:extLst>
              <a:ext uri="{FF2B5EF4-FFF2-40B4-BE49-F238E27FC236}">
                <a16:creationId xmlns:a16="http://schemas.microsoft.com/office/drawing/2014/main" id="{1D4924AA-62AD-4684-BA7E-D33D6C8552F3}"/>
              </a:ext>
            </a:extLst>
          </p:cNvPr>
          <p:cNvSpPr>
            <a:spLocks noGrp="1"/>
          </p:cNvSpPr>
          <p:nvPr>
            <p:ph idx="1"/>
          </p:nvPr>
        </p:nvSpPr>
        <p:spPr>
          <a:xfrm>
            <a:off x="462117" y="1244601"/>
            <a:ext cx="11061290" cy="2776793"/>
          </a:xfrm>
        </p:spPr>
        <p:txBody>
          <a:bodyPr/>
          <a:lstStyle/>
          <a:p>
            <a:pPr lvl="1">
              <a:lnSpc>
                <a:spcPct val="150000"/>
              </a:lnSpc>
              <a:spcBef>
                <a:spcPts val="0"/>
              </a:spcBef>
            </a:pPr>
            <a:r>
              <a:rPr lang="he-IL" sz="2000" dirty="0" smtClean="0"/>
              <a:t>האגף להכשרה מקצועית מפעיל 4 מסלולים להכשרה מקצועית בשיתוף עם מעסיקים:</a:t>
            </a:r>
          </a:p>
          <a:p>
            <a:pPr lvl="1">
              <a:lnSpc>
                <a:spcPct val="150000"/>
              </a:lnSpc>
              <a:spcBef>
                <a:spcPts val="0"/>
              </a:spcBef>
            </a:pPr>
            <a:endParaRPr lang="he-IL" sz="2000" dirty="0"/>
          </a:p>
          <a:p>
            <a:pPr lvl="1">
              <a:lnSpc>
                <a:spcPct val="150000"/>
              </a:lnSpc>
              <a:spcBef>
                <a:spcPts val="0"/>
              </a:spcBef>
            </a:pPr>
            <a:endParaRPr lang="he-IL" sz="2000" dirty="0" smtClean="0"/>
          </a:p>
          <a:p>
            <a:pPr lvl="1">
              <a:lnSpc>
                <a:spcPct val="150000"/>
              </a:lnSpc>
              <a:spcBef>
                <a:spcPts val="0"/>
              </a:spcBef>
            </a:pPr>
            <a:endParaRPr lang="he-IL" sz="2000" dirty="0"/>
          </a:p>
          <a:p>
            <a:pPr marL="0" lvl="1" indent="0">
              <a:lnSpc>
                <a:spcPct val="150000"/>
              </a:lnSpc>
              <a:spcBef>
                <a:spcPts val="0"/>
              </a:spcBef>
              <a:buNone/>
            </a:pPr>
            <a:endParaRPr lang="he-IL" sz="2000" dirty="0" smtClean="0"/>
          </a:p>
          <a:p>
            <a:pPr marL="0" lvl="1" indent="0">
              <a:lnSpc>
                <a:spcPct val="150000"/>
              </a:lnSpc>
              <a:spcBef>
                <a:spcPts val="0"/>
              </a:spcBef>
              <a:buNone/>
            </a:pPr>
            <a:endParaRPr lang="en-US" sz="2000" dirty="0" smtClean="0"/>
          </a:p>
          <a:p>
            <a:pPr lvl="1">
              <a:lnSpc>
                <a:spcPct val="150000"/>
              </a:lnSpc>
              <a:spcBef>
                <a:spcPts val="0"/>
              </a:spcBef>
            </a:pPr>
            <a:endParaRPr lang="he-IL" sz="2000" dirty="0" smtClean="0"/>
          </a:p>
          <a:p>
            <a:pPr lvl="1">
              <a:lnSpc>
                <a:spcPct val="150000"/>
              </a:lnSpc>
              <a:spcBef>
                <a:spcPts val="0"/>
              </a:spcBef>
            </a:pPr>
            <a:r>
              <a:rPr lang="he-IL" sz="2000" dirty="0" smtClean="0"/>
              <a:t>מידע אודות מסלולי ההכשרה ניתן למצוא ב"זירת המעסיקים".</a:t>
            </a:r>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8</a:t>
            </a:fld>
            <a:endParaRPr lang="en-US"/>
          </a:p>
        </p:txBody>
      </p:sp>
      <p:grpSp>
        <p:nvGrpSpPr>
          <p:cNvPr id="58" name="קבוצה 57">
            <a:extLst>
              <a:ext uri="{FF2B5EF4-FFF2-40B4-BE49-F238E27FC236}">
                <a16:creationId xmlns:a16="http://schemas.microsoft.com/office/drawing/2014/main" id="{D0156EC3-3E44-495D-AA52-071A0574AAB3}"/>
              </a:ext>
            </a:extLst>
          </p:cNvPr>
          <p:cNvGrpSpPr/>
          <p:nvPr/>
        </p:nvGrpSpPr>
        <p:grpSpPr>
          <a:xfrm>
            <a:off x="1200273" y="2274586"/>
            <a:ext cx="2065512" cy="1647027"/>
            <a:chOff x="8214316" y="1247775"/>
            <a:chExt cx="2981306" cy="2021939"/>
          </a:xfrm>
        </p:grpSpPr>
        <p:grpSp>
          <p:nvGrpSpPr>
            <p:cNvPr id="59" name="קבוצה 58">
              <a:extLst>
                <a:ext uri="{FF2B5EF4-FFF2-40B4-BE49-F238E27FC236}">
                  <a16:creationId xmlns:a16="http://schemas.microsoft.com/office/drawing/2014/main" id="{B77B1057-8503-47AA-B73A-77A8DEB856C9}"/>
                </a:ext>
              </a:extLst>
            </p:cNvPr>
            <p:cNvGrpSpPr>
              <a:grpSpLocks noChangeAspect="1"/>
            </p:cNvGrpSpPr>
            <p:nvPr/>
          </p:nvGrpSpPr>
          <p:grpSpPr>
            <a:xfrm>
              <a:off x="9323970" y="1247775"/>
              <a:ext cx="919164" cy="1207295"/>
              <a:chOff x="15761073" y="335280"/>
              <a:chExt cx="612776" cy="804863"/>
            </a:xfrm>
            <a:solidFill>
              <a:schemeClr val="tx2"/>
            </a:solidFill>
          </p:grpSpPr>
          <p:sp>
            <p:nvSpPr>
              <p:cNvPr id="61" name="Freeform 5">
                <a:extLst>
                  <a:ext uri="{FF2B5EF4-FFF2-40B4-BE49-F238E27FC236}">
                    <a16:creationId xmlns:a16="http://schemas.microsoft.com/office/drawing/2014/main" id="{49AAB753-4545-4BEF-B71A-7A7D630B3897}"/>
                  </a:ext>
                </a:extLst>
              </p:cNvPr>
              <p:cNvSpPr>
                <a:spLocks/>
              </p:cNvSpPr>
              <p:nvPr/>
            </p:nvSpPr>
            <p:spPr bwMode="auto">
              <a:xfrm>
                <a:off x="15761073" y="582930"/>
                <a:ext cx="304800" cy="530225"/>
              </a:xfrm>
              <a:custGeom>
                <a:avLst/>
                <a:gdLst>
                  <a:gd name="T0" fmla="*/ 73 w 102"/>
                  <a:gd name="T1" fmla="*/ 0 h 178"/>
                  <a:gd name="T2" fmla="*/ 28 w 102"/>
                  <a:gd name="T3" fmla="*/ 0 h 178"/>
                  <a:gd name="T4" fmla="*/ 0 w 102"/>
                  <a:gd name="T5" fmla="*/ 29 h 178"/>
                  <a:gd name="T6" fmla="*/ 0 w 102"/>
                  <a:gd name="T7" fmla="*/ 87 h 178"/>
                  <a:gd name="T8" fmla="*/ 22 w 102"/>
                  <a:gd name="T9" fmla="*/ 115 h 178"/>
                  <a:gd name="T10" fmla="*/ 22 w 102"/>
                  <a:gd name="T11" fmla="*/ 178 h 178"/>
                  <a:gd name="T12" fmla="*/ 36 w 102"/>
                  <a:gd name="T13" fmla="*/ 178 h 178"/>
                  <a:gd name="T14" fmla="*/ 36 w 102"/>
                  <a:gd name="T15" fmla="*/ 102 h 178"/>
                  <a:gd name="T16" fmla="*/ 28 w 102"/>
                  <a:gd name="T17" fmla="*/ 102 h 178"/>
                  <a:gd name="T18" fmla="*/ 14 w 102"/>
                  <a:gd name="T19" fmla="*/ 87 h 178"/>
                  <a:gd name="T20" fmla="*/ 14 w 102"/>
                  <a:gd name="T21" fmla="*/ 29 h 178"/>
                  <a:gd name="T22" fmla="*/ 28 w 102"/>
                  <a:gd name="T23" fmla="*/ 14 h 178"/>
                  <a:gd name="T24" fmla="*/ 73 w 102"/>
                  <a:gd name="T25" fmla="*/ 14 h 178"/>
                  <a:gd name="T26" fmla="*/ 88 w 102"/>
                  <a:gd name="T27" fmla="*/ 29 h 178"/>
                  <a:gd name="T28" fmla="*/ 88 w 102"/>
                  <a:gd name="T29" fmla="*/ 40 h 178"/>
                  <a:gd name="T30" fmla="*/ 102 w 102"/>
                  <a:gd name="T31" fmla="*/ 33 h 178"/>
                  <a:gd name="T32" fmla="*/ 102 w 102"/>
                  <a:gd name="T33" fmla="*/ 29 h 178"/>
                  <a:gd name="T34" fmla="*/ 73 w 102"/>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78">
                    <a:moveTo>
                      <a:pt x="73" y="0"/>
                    </a:moveTo>
                    <a:cubicBezTo>
                      <a:pt x="28" y="0"/>
                      <a:pt x="28" y="0"/>
                      <a:pt x="28" y="0"/>
                    </a:cubicBezTo>
                    <a:cubicBezTo>
                      <a:pt x="12" y="0"/>
                      <a:pt x="0" y="13"/>
                      <a:pt x="0" y="29"/>
                    </a:cubicBezTo>
                    <a:cubicBezTo>
                      <a:pt x="0" y="87"/>
                      <a:pt x="0" y="87"/>
                      <a:pt x="0" y="87"/>
                    </a:cubicBezTo>
                    <a:cubicBezTo>
                      <a:pt x="0" y="101"/>
                      <a:pt x="9" y="112"/>
                      <a:pt x="22" y="115"/>
                    </a:cubicBezTo>
                    <a:cubicBezTo>
                      <a:pt x="22" y="178"/>
                      <a:pt x="22" y="178"/>
                      <a:pt x="22" y="178"/>
                    </a:cubicBezTo>
                    <a:cubicBezTo>
                      <a:pt x="36" y="178"/>
                      <a:pt x="36" y="178"/>
                      <a:pt x="36" y="178"/>
                    </a:cubicBezTo>
                    <a:cubicBezTo>
                      <a:pt x="36" y="102"/>
                      <a:pt x="36" y="102"/>
                      <a:pt x="36" y="102"/>
                    </a:cubicBezTo>
                    <a:cubicBezTo>
                      <a:pt x="28" y="102"/>
                      <a:pt x="28" y="102"/>
                      <a:pt x="28" y="102"/>
                    </a:cubicBezTo>
                    <a:cubicBezTo>
                      <a:pt x="20" y="102"/>
                      <a:pt x="14" y="95"/>
                      <a:pt x="14" y="87"/>
                    </a:cubicBezTo>
                    <a:cubicBezTo>
                      <a:pt x="14" y="29"/>
                      <a:pt x="14" y="29"/>
                      <a:pt x="14" y="29"/>
                    </a:cubicBezTo>
                    <a:cubicBezTo>
                      <a:pt x="14" y="21"/>
                      <a:pt x="20" y="14"/>
                      <a:pt x="28" y="14"/>
                    </a:cubicBezTo>
                    <a:cubicBezTo>
                      <a:pt x="73" y="14"/>
                      <a:pt x="73" y="14"/>
                      <a:pt x="73" y="14"/>
                    </a:cubicBezTo>
                    <a:cubicBezTo>
                      <a:pt x="81" y="14"/>
                      <a:pt x="88" y="21"/>
                      <a:pt x="88" y="29"/>
                    </a:cubicBezTo>
                    <a:cubicBezTo>
                      <a:pt x="88" y="40"/>
                      <a:pt x="88" y="40"/>
                      <a:pt x="88" y="40"/>
                    </a:cubicBezTo>
                    <a:cubicBezTo>
                      <a:pt x="92" y="38"/>
                      <a:pt x="97" y="35"/>
                      <a:pt x="102" y="33"/>
                    </a:cubicBezTo>
                    <a:cubicBezTo>
                      <a:pt x="102" y="29"/>
                      <a:pt x="102" y="29"/>
                      <a:pt x="102" y="29"/>
                    </a:cubicBezTo>
                    <a:cubicBezTo>
                      <a:pt x="102" y="13"/>
                      <a:pt x="89"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
                <a:extLst>
                  <a:ext uri="{FF2B5EF4-FFF2-40B4-BE49-F238E27FC236}">
                    <a16:creationId xmlns:a16="http://schemas.microsoft.com/office/drawing/2014/main" id="{F9BAC91B-6EC8-41F6-83A7-66C7508895A7}"/>
                  </a:ext>
                </a:extLst>
              </p:cNvPr>
              <p:cNvSpPr>
                <a:spLocks noEditPoints="1"/>
              </p:cNvSpPr>
              <p:nvPr/>
            </p:nvSpPr>
            <p:spPr bwMode="auto">
              <a:xfrm>
                <a:off x="15808698" y="335280"/>
                <a:ext cx="206375" cy="203200"/>
              </a:xfrm>
              <a:custGeom>
                <a:avLst/>
                <a:gdLst>
                  <a:gd name="T0" fmla="*/ 69 w 69"/>
                  <a:gd name="T1" fmla="*/ 34 h 68"/>
                  <a:gd name="T2" fmla="*/ 35 w 69"/>
                  <a:gd name="T3" fmla="*/ 0 h 68"/>
                  <a:gd name="T4" fmla="*/ 0 w 69"/>
                  <a:gd name="T5" fmla="*/ 34 h 68"/>
                  <a:gd name="T6" fmla="*/ 35 w 69"/>
                  <a:gd name="T7" fmla="*/ 68 h 68"/>
                  <a:gd name="T8" fmla="*/ 69 w 69"/>
                  <a:gd name="T9" fmla="*/ 34 h 68"/>
                  <a:gd name="T10" fmla="*/ 35 w 69"/>
                  <a:gd name="T11" fmla="*/ 54 h 68"/>
                  <a:gd name="T12" fmla="*/ 14 w 69"/>
                  <a:gd name="T13" fmla="*/ 34 h 68"/>
                  <a:gd name="T14" fmla="*/ 35 w 69"/>
                  <a:gd name="T15" fmla="*/ 14 h 68"/>
                  <a:gd name="T16" fmla="*/ 55 w 69"/>
                  <a:gd name="T17" fmla="*/ 34 h 68"/>
                  <a:gd name="T18" fmla="*/ 35 w 69"/>
                  <a:gd name="T19" fmla="*/ 5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8">
                    <a:moveTo>
                      <a:pt x="69" y="34"/>
                    </a:moveTo>
                    <a:cubicBezTo>
                      <a:pt x="69" y="15"/>
                      <a:pt x="54" y="0"/>
                      <a:pt x="35" y="0"/>
                    </a:cubicBezTo>
                    <a:cubicBezTo>
                      <a:pt x="16" y="0"/>
                      <a:pt x="0" y="15"/>
                      <a:pt x="0" y="34"/>
                    </a:cubicBezTo>
                    <a:cubicBezTo>
                      <a:pt x="0" y="53"/>
                      <a:pt x="16" y="68"/>
                      <a:pt x="35" y="68"/>
                    </a:cubicBezTo>
                    <a:cubicBezTo>
                      <a:pt x="54" y="68"/>
                      <a:pt x="69" y="53"/>
                      <a:pt x="69" y="34"/>
                    </a:cubicBezTo>
                    <a:close/>
                    <a:moveTo>
                      <a:pt x="35" y="54"/>
                    </a:moveTo>
                    <a:cubicBezTo>
                      <a:pt x="24" y="54"/>
                      <a:pt x="14" y="45"/>
                      <a:pt x="14" y="34"/>
                    </a:cubicBezTo>
                    <a:cubicBezTo>
                      <a:pt x="14" y="23"/>
                      <a:pt x="24" y="14"/>
                      <a:pt x="35" y="14"/>
                    </a:cubicBezTo>
                    <a:cubicBezTo>
                      <a:pt x="46" y="14"/>
                      <a:pt x="55" y="23"/>
                      <a:pt x="55" y="34"/>
                    </a:cubicBezTo>
                    <a:cubicBezTo>
                      <a:pt x="55" y="45"/>
                      <a:pt x="46" y="54"/>
                      <a:pt x="35"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
                <a:extLst>
                  <a:ext uri="{FF2B5EF4-FFF2-40B4-BE49-F238E27FC236}">
                    <a16:creationId xmlns:a16="http://schemas.microsoft.com/office/drawing/2014/main" id="{B43F73DE-D183-4D10-B18E-974E4872A578}"/>
                  </a:ext>
                </a:extLst>
              </p:cNvPr>
              <p:cNvSpPr>
                <a:spLocks noEditPoints="1"/>
              </p:cNvSpPr>
              <p:nvPr/>
            </p:nvSpPr>
            <p:spPr bwMode="auto">
              <a:xfrm>
                <a:off x="15940461" y="705168"/>
                <a:ext cx="433388" cy="434975"/>
              </a:xfrm>
              <a:custGeom>
                <a:avLst/>
                <a:gdLst>
                  <a:gd name="T0" fmla="*/ 72 w 145"/>
                  <a:gd name="T1" fmla="*/ 0 h 146"/>
                  <a:gd name="T2" fmla="*/ 0 w 145"/>
                  <a:gd name="T3" fmla="*/ 73 h 146"/>
                  <a:gd name="T4" fmla="*/ 72 w 145"/>
                  <a:gd name="T5" fmla="*/ 146 h 146"/>
                  <a:gd name="T6" fmla="*/ 145 w 145"/>
                  <a:gd name="T7" fmla="*/ 73 h 146"/>
                  <a:gd name="T8" fmla="*/ 72 w 145"/>
                  <a:gd name="T9" fmla="*/ 0 h 146"/>
                  <a:gd name="T10" fmla="*/ 72 w 145"/>
                  <a:gd name="T11" fmla="*/ 132 h 146"/>
                  <a:gd name="T12" fmla="*/ 14 w 145"/>
                  <a:gd name="T13" fmla="*/ 73 h 146"/>
                  <a:gd name="T14" fmla="*/ 72 w 145"/>
                  <a:gd name="T15" fmla="*/ 14 h 146"/>
                  <a:gd name="T16" fmla="*/ 131 w 145"/>
                  <a:gd name="T17" fmla="*/ 73 h 146"/>
                  <a:gd name="T18" fmla="*/ 72 w 145"/>
                  <a:gd name="T19" fmla="*/ 13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6">
                    <a:moveTo>
                      <a:pt x="72" y="0"/>
                    </a:moveTo>
                    <a:cubicBezTo>
                      <a:pt x="32" y="0"/>
                      <a:pt x="0" y="33"/>
                      <a:pt x="0" y="73"/>
                    </a:cubicBezTo>
                    <a:cubicBezTo>
                      <a:pt x="0" y="113"/>
                      <a:pt x="32" y="146"/>
                      <a:pt x="72" y="146"/>
                    </a:cubicBezTo>
                    <a:cubicBezTo>
                      <a:pt x="112" y="146"/>
                      <a:pt x="145" y="113"/>
                      <a:pt x="145" y="73"/>
                    </a:cubicBezTo>
                    <a:cubicBezTo>
                      <a:pt x="145" y="33"/>
                      <a:pt x="112" y="0"/>
                      <a:pt x="72" y="0"/>
                    </a:cubicBezTo>
                    <a:close/>
                    <a:moveTo>
                      <a:pt x="72" y="132"/>
                    </a:moveTo>
                    <a:cubicBezTo>
                      <a:pt x="40" y="132"/>
                      <a:pt x="14" y="105"/>
                      <a:pt x="14" y="73"/>
                    </a:cubicBezTo>
                    <a:cubicBezTo>
                      <a:pt x="14" y="41"/>
                      <a:pt x="40" y="14"/>
                      <a:pt x="72" y="14"/>
                    </a:cubicBezTo>
                    <a:cubicBezTo>
                      <a:pt x="105" y="14"/>
                      <a:pt x="131" y="41"/>
                      <a:pt x="131" y="73"/>
                    </a:cubicBezTo>
                    <a:cubicBezTo>
                      <a:pt x="131" y="105"/>
                      <a:pt x="105" y="132"/>
                      <a:pt x="72"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8">
                <a:extLst>
                  <a:ext uri="{FF2B5EF4-FFF2-40B4-BE49-F238E27FC236}">
                    <a16:creationId xmlns:a16="http://schemas.microsoft.com/office/drawing/2014/main" id="{D0DD7ABB-79EE-40BA-990B-AE787F27C2B1}"/>
                  </a:ext>
                </a:extLst>
              </p:cNvPr>
              <p:cNvSpPr>
                <a:spLocks/>
              </p:cNvSpPr>
              <p:nvPr/>
            </p:nvSpPr>
            <p:spPr bwMode="auto">
              <a:xfrm>
                <a:off x="16051586" y="830580"/>
                <a:ext cx="155575" cy="182563"/>
              </a:xfrm>
              <a:custGeom>
                <a:avLst/>
                <a:gdLst>
                  <a:gd name="T0" fmla="*/ 40 w 52"/>
                  <a:gd name="T1" fmla="*/ 17 h 61"/>
                  <a:gd name="T2" fmla="*/ 40 w 52"/>
                  <a:gd name="T3" fmla="*/ 42 h 61"/>
                  <a:gd name="T4" fmla="*/ 52 w 52"/>
                  <a:gd name="T5" fmla="*/ 42 h 61"/>
                  <a:gd name="T6" fmla="*/ 52 w 52"/>
                  <a:gd name="T7" fmla="*/ 15 h 61"/>
                  <a:gd name="T8" fmla="*/ 48 w 52"/>
                  <a:gd name="T9" fmla="*/ 4 h 61"/>
                  <a:gd name="T10" fmla="*/ 39 w 52"/>
                  <a:gd name="T11" fmla="*/ 0 h 61"/>
                  <a:gd name="T12" fmla="*/ 0 w 52"/>
                  <a:gd name="T13" fmla="*/ 0 h 61"/>
                  <a:gd name="T14" fmla="*/ 0 w 52"/>
                  <a:gd name="T15" fmla="*/ 61 h 61"/>
                  <a:gd name="T16" fmla="*/ 11 w 52"/>
                  <a:gd name="T17" fmla="*/ 61 h 61"/>
                  <a:gd name="T18" fmla="*/ 11 w 52"/>
                  <a:gd name="T19" fmla="*/ 12 h 61"/>
                  <a:gd name="T20" fmla="*/ 36 w 52"/>
                  <a:gd name="T21" fmla="*/ 12 h 61"/>
                  <a:gd name="T22" fmla="*/ 40 w 52"/>
                  <a:gd name="T23"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40" y="17"/>
                    </a:moveTo>
                    <a:cubicBezTo>
                      <a:pt x="40" y="42"/>
                      <a:pt x="40" y="42"/>
                      <a:pt x="40" y="42"/>
                    </a:cubicBezTo>
                    <a:cubicBezTo>
                      <a:pt x="52" y="42"/>
                      <a:pt x="52" y="42"/>
                      <a:pt x="52" y="42"/>
                    </a:cubicBezTo>
                    <a:cubicBezTo>
                      <a:pt x="52" y="15"/>
                      <a:pt x="52" y="15"/>
                      <a:pt x="52" y="15"/>
                    </a:cubicBezTo>
                    <a:cubicBezTo>
                      <a:pt x="52" y="10"/>
                      <a:pt x="50" y="6"/>
                      <a:pt x="48" y="4"/>
                    </a:cubicBezTo>
                    <a:cubicBezTo>
                      <a:pt x="46" y="1"/>
                      <a:pt x="43" y="0"/>
                      <a:pt x="39" y="0"/>
                    </a:cubicBezTo>
                    <a:cubicBezTo>
                      <a:pt x="0" y="0"/>
                      <a:pt x="0" y="0"/>
                      <a:pt x="0" y="0"/>
                    </a:cubicBezTo>
                    <a:cubicBezTo>
                      <a:pt x="0" y="61"/>
                      <a:pt x="0" y="61"/>
                      <a:pt x="0" y="61"/>
                    </a:cubicBezTo>
                    <a:cubicBezTo>
                      <a:pt x="11" y="61"/>
                      <a:pt x="11" y="61"/>
                      <a:pt x="11" y="61"/>
                    </a:cubicBezTo>
                    <a:cubicBezTo>
                      <a:pt x="11" y="12"/>
                      <a:pt x="11" y="12"/>
                      <a:pt x="11" y="12"/>
                    </a:cubicBezTo>
                    <a:cubicBezTo>
                      <a:pt x="36" y="12"/>
                      <a:pt x="36" y="12"/>
                      <a:pt x="36" y="12"/>
                    </a:cubicBezTo>
                    <a:cubicBezTo>
                      <a:pt x="39" y="12"/>
                      <a:pt x="40" y="13"/>
                      <a:pt x="4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9">
                <a:extLst>
                  <a:ext uri="{FF2B5EF4-FFF2-40B4-BE49-F238E27FC236}">
                    <a16:creationId xmlns:a16="http://schemas.microsoft.com/office/drawing/2014/main" id="{F5F983D6-0C00-4951-8C9D-2BD2512CE120}"/>
                  </a:ext>
                </a:extLst>
              </p:cNvPr>
              <p:cNvSpPr>
                <a:spLocks/>
              </p:cNvSpPr>
              <p:nvPr/>
            </p:nvSpPr>
            <p:spPr bwMode="auto">
              <a:xfrm>
                <a:off x="16110323" y="830580"/>
                <a:ext cx="155575" cy="182563"/>
              </a:xfrm>
              <a:custGeom>
                <a:avLst/>
                <a:gdLst>
                  <a:gd name="T0" fmla="*/ 41 w 52"/>
                  <a:gd name="T1" fmla="*/ 0 h 61"/>
                  <a:gd name="T2" fmla="*/ 41 w 52"/>
                  <a:gd name="T3" fmla="*/ 44 h 61"/>
                  <a:gd name="T4" fmla="*/ 37 w 52"/>
                  <a:gd name="T5" fmla="*/ 50 h 61"/>
                  <a:gd name="T6" fmla="*/ 12 w 52"/>
                  <a:gd name="T7" fmla="*/ 50 h 61"/>
                  <a:gd name="T8" fmla="*/ 12 w 52"/>
                  <a:gd name="T9" fmla="*/ 19 h 61"/>
                  <a:gd name="T10" fmla="*/ 0 w 52"/>
                  <a:gd name="T11" fmla="*/ 19 h 61"/>
                  <a:gd name="T12" fmla="*/ 0 w 52"/>
                  <a:gd name="T13" fmla="*/ 61 h 61"/>
                  <a:gd name="T14" fmla="*/ 38 w 52"/>
                  <a:gd name="T15" fmla="*/ 61 h 61"/>
                  <a:gd name="T16" fmla="*/ 48 w 52"/>
                  <a:gd name="T17" fmla="*/ 57 h 61"/>
                  <a:gd name="T18" fmla="*/ 52 w 52"/>
                  <a:gd name="T19" fmla="*/ 45 h 61"/>
                  <a:gd name="T20" fmla="*/ 52 w 52"/>
                  <a:gd name="T21" fmla="*/ 0 h 61"/>
                  <a:gd name="T22" fmla="*/ 41 w 52"/>
                  <a:gd name="T2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1">
                    <a:moveTo>
                      <a:pt x="41" y="0"/>
                    </a:moveTo>
                    <a:cubicBezTo>
                      <a:pt x="41" y="44"/>
                      <a:pt x="41" y="44"/>
                      <a:pt x="41" y="44"/>
                    </a:cubicBezTo>
                    <a:cubicBezTo>
                      <a:pt x="41" y="48"/>
                      <a:pt x="39" y="50"/>
                      <a:pt x="37" y="50"/>
                    </a:cubicBezTo>
                    <a:cubicBezTo>
                      <a:pt x="12" y="50"/>
                      <a:pt x="12" y="50"/>
                      <a:pt x="12" y="50"/>
                    </a:cubicBezTo>
                    <a:cubicBezTo>
                      <a:pt x="12" y="19"/>
                      <a:pt x="12" y="19"/>
                      <a:pt x="12" y="19"/>
                    </a:cubicBezTo>
                    <a:cubicBezTo>
                      <a:pt x="0" y="19"/>
                      <a:pt x="0" y="19"/>
                      <a:pt x="0" y="19"/>
                    </a:cubicBezTo>
                    <a:cubicBezTo>
                      <a:pt x="0" y="61"/>
                      <a:pt x="0" y="61"/>
                      <a:pt x="0" y="61"/>
                    </a:cubicBezTo>
                    <a:cubicBezTo>
                      <a:pt x="38" y="61"/>
                      <a:pt x="38" y="61"/>
                      <a:pt x="38" y="61"/>
                    </a:cubicBezTo>
                    <a:cubicBezTo>
                      <a:pt x="42" y="61"/>
                      <a:pt x="46" y="60"/>
                      <a:pt x="48" y="57"/>
                    </a:cubicBezTo>
                    <a:cubicBezTo>
                      <a:pt x="51" y="54"/>
                      <a:pt x="52" y="50"/>
                      <a:pt x="52" y="45"/>
                    </a:cubicBezTo>
                    <a:cubicBezTo>
                      <a:pt x="52" y="0"/>
                      <a:pt x="52" y="0"/>
                      <a:pt x="52" y="0"/>
                    </a:cubicBez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 name="מציין מיקום תוכן 8">
              <a:hlinkClick r:id="rId3" action="ppaction://hlinksldjump"/>
              <a:extLst>
                <a:ext uri="{FF2B5EF4-FFF2-40B4-BE49-F238E27FC236}">
                  <a16:creationId xmlns:a16="http://schemas.microsoft.com/office/drawing/2014/main" id="{E5011FF7-7AAF-401A-B1C1-E801BEFA08C0}"/>
                </a:ext>
              </a:extLst>
            </p:cNvPr>
            <p:cNvSpPr txBox="1">
              <a:spLocks/>
            </p:cNvSpPr>
            <p:nvPr/>
          </p:nvSpPr>
          <p:spPr>
            <a:xfrm>
              <a:off x="8214316" y="2549715"/>
              <a:ext cx="2981306" cy="719999"/>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Wingdings" panose="05000000000000000000" pitchFamily="2" charset="2"/>
                <a:buNone/>
              </a:pPr>
              <a:r>
                <a:rPr lang="he-IL" sz="2000" b="1" dirty="0">
                  <a:solidFill>
                    <a:schemeClr val="accent6"/>
                  </a:solidFill>
                </a:rPr>
                <a:t>הכשרה בעבודה- </a:t>
              </a:r>
              <a:r>
                <a:rPr lang="en-US" sz="2000" b="1" dirty="0">
                  <a:solidFill>
                    <a:schemeClr val="accent6"/>
                  </a:solidFill>
                </a:rPr>
                <a:t>OJT</a:t>
              </a:r>
              <a:endParaRPr lang="he-IL" sz="2000" b="1" dirty="0">
                <a:solidFill>
                  <a:schemeClr val="accent6"/>
                </a:solidFill>
              </a:endParaRPr>
            </a:p>
          </p:txBody>
        </p:sp>
      </p:grpSp>
      <p:grpSp>
        <p:nvGrpSpPr>
          <p:cNvPr id="66" name="קבוצה 65">
            <a:extLst>
              <a:ext uri="{FF2B5EF4-FFF2-40B4-BE49-F238E27FC236}">
                <a16:creationId xmlns:a16="http://schemas.microsoft.com/office/drawing/2014/main" id="{F3D1606B-6913-4342-A1BA-2EF9EF90778C}"/>
              </a:ext>
            </a:extLst>
          </p:cNvPr>
          <p:cNvGrpSpPr/>
          <p:nvPr/>
        </p:nvGrpSpPr>
        <p:grpSpPr>
          <a:xfrm>
            <a:off x="9984024" y="2223040"/>
            <a:ext cx="1539383" cy="1473708"/>
            <a:chOff x="1494191" y="1247777"/>
            <a:chExt cx="1273558" cy="1853529"/>
          </a:xfrm>
        </p:grpSpPr>
        <p:grpSp>
          <p:nvGrpSpPr>
            <p:cNvPr id="67" name="קבוצה 66">
              <a:extLst>
                <a:ext uri="{FF2B5EF4-FFF2-40B4-BE49-F238E27FC236}">
                  <a16:creationId xmlns:a16="http://schemas.microsoft.com/office/drawing/2014/main" id="{83CEA179-78D2-44AC-A4A6-4718A7623B74}"/>
                </a:ext>
              </a:extLst>
            </p:cNvPr>
            <p:cNvGrpSpPr>
              <a:grpSpLocks noChangeAspect="1"/>
            </p:cNvGrpSpPr>
            <p:nvPr/>
          </p:nvGrpSpPr>
          <p:grpSpPr>
            <a:xfrm>
              <a:off x="1494191" y="1247777"/>
              <a:ext cx="1200150" cy="1207293"/>
              <a:chOff x="12895636" y="4388168"/>
              <a:chExt cx="800100" cy="804862"/>
            </a:xfrm>
            <a:solidFill>
              <a:schemeClr val="tx2"/>
            </a:solidFill>
          </p:grpSpPr>
          <p:sp>
            <p:nvSpPr>
              <p:cNvPr id="69" name="Freeform 55">
                <a:extLst>
                  <a:ext uri="{FF2B5EF4-FFF2-40B4-BE49-F238E27FC236}">
                    <a16:creationId xmlns:a16="http://schemas.microsoft.com/office/drawing/2014/main" id="{AB5BD327-5E52-4AD4-A028-8A9E19C60DD7}"/>
                  </a:ext>
                </a:extLst>
              </p:cNvPr>
              <p:cNvSpPr>
                <a:spLocks noEditPoints="1"/>
              </p:cNvSpPr>
              <p:nvPr/>
            </p:nvSpPr>
            <p:spPr bwMode="auto">
              <a:xfrm>
                <a:off x="13202023" y="4704080"/>
                <a:ext cx="185738" cy="185738"/>
              </a:xfrm>
              <a:custGeom>
                <a:avLst/>
                <a:gdLst>
                  <a:gd name="T0" fmla="*/ 31 w 62"/>
                  <a:gd name="T1" fmla="*/ 0 h 62"/>
                  <a:gd name="T2" fmla="*/ 0 w 62"/>
                  <a:gd name="T3" fmla="*/ 31 h 62"/>
                  <a:gd name="T4" fmla="*/ 31 w 62"/>
                  <a:gd name="T5" fmla="*/ 62 h 62"/>
                  <a:gd name="T6" fmla="*/ 62 w 62"/>
                  <a:gd name="T7" fmla="*/ 31 h 62"/>
                  <a:gd name="T8" fmla="*/ 31 w 62"/>
                  <a:gd name="T9" fmla="*/ 0 h 62"/>
                  <a:gd name="T10" fmla="*/ 31 w 62"/>
                  <a:gd name="T11" fmla="*/ 50 h 62"/>
                  <a:gd name="T12" fmla="*/ 12 w 62"/>
                  <a:gd name="T13" fmla="*/ 31 h 62"/>
                  <a:gd name="T14" fmla="*/ 31 w 62"/>
                  <a:gd name="T15" fmla="*/ 12 h 62"/>
                  <a:gd name="T16" fmla="*/ 50 w 62"/>
                  <a:gd name="T17" fmla="*/ 31 h 62"/>
                  <a:gd name="T18" fmla="*/ 31 w 62"/>
                  <a:gd name="T19"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0"/>
                    </a:moveTo>
                    <a:cubicBezTo>
                      <a:pt x="14" y="0"/>
                      <a:pt x="0" y="13"/>
                      <a:pt x="0" y="31"/>
                    </a:cubicBezTo>
                    <a:cubicBezTo>
                      <a:pt x="0" y="48"/>
                      <a:pt x="14" y="62"/>
                      <a:pt x="31" y="62"/>
                    </a:cubicBezTo>
                    <a:cubicBezTo>
                      <a:pt x="48" y="62"/>
                      <a:pt x="62" y="48"/>
                      <a:pt x="62" y="31"/>
                    </a:cubicBezTo>
                    <a:cubicBezTo>
                      <a:pt x="62" y="13"/>
                      <a:pt x="48" y="0"/>
                      <a:pt x="31" y="0"/>
                    </a:cubicBezTo>
                    <a:close/>
                    <a:moveTo>
                      <a:pt x="31" y="50"/>
                    </a:moveTo>
                    <a:cubicBezTo>
                      <a:pt x="21" y="50"/>
                      <a:pt x="12" y="41"/>
                      <a:pt x="12" y="31"/>
                    </a:cubicBezTo>
                    <a:cubicBezTo>
                      <a:pt x="12" y="20"/>
                      <a:pt x="21" y="12"/>
                      <a:pt x="31" y="12"/>
                    </a:cubicBezTo>
                    <a:cubicBezTo>
                      <a:pt x="42" y="12"/>
                      <a:pt x="50" y="20"/>
                      <a:pt x="50" y="31"/>
                    </a:cubicBezTo>
                    <a:cubicBezTo>
                      <a:pt x="50" y="41"/>
                      <a:pt x="42" y="50"/>
                      <a:pt x="3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6">
                <a:extLst>
                  <a:ext uri="{FF2B5EF4-FFF2-40B4-BE49-F238E27FC236}">
                    <a16:creationId xmlns:a16="http://schemas.microsoft.com/office/drawing/2014/main" id="{0156F9CB-49AF-49A0-AB2A-C6CBF3E2928C}"/>
                  </a:ext>
                </a:extLst>
              </p:cNvPr>
              <p:cNvSpPr>
                <a:spLocks noChangeArrowheads="1"/>
              </p:cNvSpPr>
              <p:nvPr/>
            </p:nvSpPr>
            <p:spPr bwMode="auto">
              <a:xfrm>
                <a:off x="13028986" y="4981893"/>
                <a:ext cx="4286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7">
                <a:extLst>
                  <a:ext uri="{FF2B5EF4-FFF2-40B4-BE49-F238E27FC236}">
                    <a16:creationId xmlns:a16="http://schemas.microsoft.com/office/drawing/2014/main" id="{B7CD8559-11F4-4C0B-95C7-DA6DB11C474E}"/>
                  </a:ext>
                </a:extLst>
              </p:cNvPr>
              <p:cNvSpPr>
                <a:spLocks noChangeArrowheads="1"/>
              </p:cNvSpPr>
              <p:nvPr/>
            </p:nvSpPr>
            <p:spPr bwMode="auto">
              <a:xfrm>
                <a:off x="13028986" y="5077143"/>
                <a:ext cx="42863"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8">
                <a:extLst>
                  <a:ext uri="{FF2B5EF4-FFF2-40B4-BE49-F238E27FC236}">
                    <a16:creationId xmlns:a16="http://schemas.microsoft.com/office/drawing/2014/main" id="{B81FCFBC-D46C-45C5-AD45-945871AD5CFD}"/>
                  </a:ext>
                </a:extLst>
              </p:cNvPr>
              <p:cNvSpPr>
                <a:spLocks/>
              </p:cNvSpPr>
              <p:nvPr/>
            </p:nvSpPr>
            <p:spPr bwMode="auto">
              <a:xfrm>
                <a:off x="13217898" y="5015230"/>
                <a:ext cx="155575" cy="177800"/>
              </a:xfrm>
              <a:custGeom>
                <a:avLst/>
                <a:gdLst>
                  <a:gd name="T0" fmla="*/ 45 w 52"/>
                  <a:gd name="T1" fmla="*/ 0 h 60"/>
                  <a:gd name="T2" fmla="*/ 7 w 52"/>
                  <a:gd name="T3" fmla="*/ 0 h 60"/>
                  <a:gd name="T4" fmla="*/ 0 w 52"/>
                  <a:gd name="T5" fmla="*/ 7 h 60"/>
                  <a:gd name="T6" fmla="*/ 0 w 52"/>
                  <a:gd name="T7" fmla="*/ 7 h 60"/>
                  <a:gd name="T8" fmla="*/ 0 w 52"/>
                  <a:gd name="T9" fmla="*/ 8 h 60"/>
                  <a:gd name="T10" fmla="*/ 0 w 52"/>
                  <a:gd name="T11" fmla="*/ 53 h 60"/>
                  <a:gd name="T12" fmla="*/ 7 w 52"/>
                  <a:gd name="T13" fmla="*/ 60 h 60"/>
                  <a:gd name="T14" fmla="*/ 14 w 52"/>
                  <a:gd name="T15" fmla="*/ 53 h 60"/>
                  <a:gd name="T16" fmla="*/ 14 w 52"/>
                  <a:gd name="T17" fmla="*/ 14 h 60"/>
                  <a:gd name="T18" fmla="*/ 38 w 52"/>
                  <a:gd name="T19" fmla="*/ 14 h 60"/>
                  <a:gd name="T20" fmla="*/ 38 w 52"/>
                  <a:gd name="T21" fmla="*/ 53 h 60"/>
                  <a:gd name="T22" fmla="*/ 45 w 52"/>
                  <a:gd name="T23" fmla="*/ 60 h 60"/>
                  <a:gd name="T24" fmla="*/ 52 w 52"/>
                  <a:gd name="T25" fmla="*/ 53 h 60"/>
                  <a:gd name="T26" fmla="*/ 52 w 52"/>
                  <a:gd name="T27" fmla="*/ 8 h 60"/>
                  <a:gd name="T28" fmla="*/ 51 w 52"/>
                  <a:gd name="T29" fmla="*/ 4 h 60"/>
                  <a:gd name="T30" fmla="*/ 45 w 52"/>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0">
                    <a:moveTo>
                      <a:pt x="45" y="0"/>
                    </a:moveTo>
                    <a:cubicBezTo>
                      <a:pt x="7" y="0"/>
                      <a:pt x="7" y="0"/>
                      <a:pt x="7" y="0"/>
                    </a:cubicBezTo>
                    <a:cubicBezTo>
                      <a:pt x="3" y="0"/>
                      <a:pt x="0" y="3"/>
                      <a:pt x="0" y="7"/>
                    </a:cubicBezTo>
                    <a:cubicBezTo>
                      <a:pt x="0" y="7"/>
                      <a:pt x="0" y="7"/>
                      <a:pt x="0" y="7"/>
                    </a:cubicBezTo>
                    <a:cubicBezTo>
                      <a:pt x="0" y="7"/>
                      <a:pt x="0" y="8"/>
                      <a:pt x="0" y="8"/>
                    </a:cubicBezTo>
                    <a:cubicBezTo>
                      <a:pt x="0" y="53"/>
                      <a:pt x="0" y="53"/>
                      <a:pt x="0" y="53"/>
                    </a:cubicBezTo>
                    <a:cubicBezTo>
                      <a:pt x="0" y="57"/>
                      <a:pt x="3" y="60"/>
                      <a:pt x="7" y="60"/>
                    </a:cubicBezTo>
                    <a:cubicBezTo>
                      <a:pt x="11" y="60"/>
                      <a:pt x="14" y="57"/>
                      <a:pt x="14" y="53"/>
                    </a:cubicBezTo>
                    <a:cubicBezTo>
                      <a:pt x="14" y="14"/>
                      <a:pt x="14" y="14"/>
                      <a:pt x="14" y="14"/>
                    </a:cubicBezTo>
                    <a:cubicBezTo>
                      <a:pt x="38" y="14"/>
                      <a:pt x="38" y="14"/>
                      <a:pt x="38" y="14"/>
                    </a:cubicBezTo>
                    <a:cubicBezTo>
                      <a:pt x="38" y="53"/>
                      <a:pt x="38" y="53"/>
                      <a:pt x="38" y="53"/>
                    </a:cubicBezTo>
                    <a:cubicBezTo>
                      <a:pt x="38" y="57"/>
                      <a:pt x="41" y="60"/>
                      <a:pt x="45" y="60"/>
                    </a:cubicBezTo>
                    <a:cubicBezTo>
                      <a:pt x="49" y="60"/>
                      <a:pt x="52" y="57"/>
                      <a:pt x="52" y="53"/>
                    </a:cubicBezTo>
                    <a:cubicBezTo>
                      <a:pt x="52" y="8"/>
                      <a:pt x="52" y="8"/>
                      <a:pt x="52" y="8"/>
                    </a:cubicBezTo>
                    <a:cubicBezTo>
                      <a:pt x="52" y="6"/>
                      <a:pt x="52" y="5"/>
                      <a:pt x="51" y="4"/>
                    </a:cubicBezTo>
                    <a:cubicBezTo>
                      <a:pt x="50" y="2"/>
                      <a:pt x="48"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9">
                <a:extLst>
                  <a:ext uri="{FF2B5EF4-FFF2-40B4-BE49-F238E27FC236}">
                    <a16:creationId xmlns:a16="http://schemas.microsoft.com/office/drawing/2014/main" id="{148698C9-E6DB-4113-B9A8-CB38B2C004B0}"/>
                  </a:ext>
                </a:extLst>
              </p:cNvPr>
              <p:cNvSpPr>
                <a:spLocks noChangeArrowheads="1"/>
              </p:cNvSpPr>
              <p:nvPr/>
            </p:nvSpPr>
            <p:spPr bwMode="auto">
              <a:xfrm>
                <a:off x="13519523" y="4981893"/>
                <a:ext cx="41275"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0">
                <a:extLst>
                  <a:ext uri="{FF2B5EF4-FFF2-40B4-BE49-F238E27FC236}">
                    <a16:creationId xmlns:a16="http://schemas.microsoft.com/office/drawing/2014/main" id="{723D898F-FBB6-4770-A2B7-0F82E2CA8F37}"/>
                  </a:ext>
                </a:extLst>
              </p:cNvPr>
              <p:cNvSpPr>
                <a:spLocks noChangeArrowheads="1"/>
              </p:cNvSpPr>
              <p:nvPr/>
            </p:nvSpPr>
            <p:spPr bwMode="auto">
              <a:xfrm>
                <a:off x="13519523" y="5077143"/>
                <a:ext cx="412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1">
                <a:extLst>
                  <a:ext uri="{FF2B5EF4-FFF2-40B4-BE49-F238E27FC236}">
                    <a16:creationId xmlns:a16="http://schemas.microsoft.com/office/drawing/2014/main" id="{710EF954-818D-4EEB-993D-3A079E10F310}"/>
                  </a:ext>
                </a:extLst>
              </p:cNvPr>
              <p:cNvSpPr>
                <a:spLocks noEditPoints="1"/>
              </p:cNvSpPr>
              <p:nvPr/>
            </p:nvSpPr>
            <p:spPr bwMode="auto">
              <a:xfrm>
                <a:off x="13432211" y="4716780"/>
                <a:ext cx="263525" cy="476250"/>
              </a:xfrm>
              <a:custGeom>
                <a:avLst/>
                <a:gdLst>
                  <a:gd name="T0" fmla="*/ 81 w 88"/>
                  <a:gd name="T1" fmla="*/ 26 h 160"/>
                  <a:gd name="T2" fmla="*/ 14 w 88"/>
                  <a:gd name="T3" fmla="*/ 26 h 160"/>
                  <a:gd name="T4" fmla="*/ 14 w 88"/>
                  <a:gd name="T5" fmla="*/ 7 h 160"/>
                  <a:gd name="T6" fmla="*/ 0 w 88"/>
                  <a:gd name="T7" fmla="*/ 0 h 160"/>
                  <a:gd name="T8" fmla="*/ 0 w 88"/>
                  <a:gd name="T9" fmla="*/ 153 h 160"/>
                  <a:gd name="T10" fmla="*/ 7 w 88"/>
                  <a:gd name="T11" fmla="*/ 160 h 160"/>
                  <a:gd name="T12" fmla="*/ 14 w 88"/>
                  <a:gd name="T13" fmla="*/ 153 h 160"/>
                  <a:gd name="T14" fmla="*/ 14 w 88"/>
                  <a:gd name="T15" fmla="*/ 68 h 160"/>
                  <a:gd name="T16" fmla="*/ 81 w 88"/>
                  <a:gd name="T17" fmla="*/ 68 h 160"/>
                  <a:gd name="T18" fmla="*/ 88 w 88"/>
                  <a:gd name="T19" fmla="*/ 61 h 160"/>
                  <a:gd name="T20" fmla="*/ 88 w 88"/>
                  <a:gd name="T21" fmla="*/ 33 h 160"/>
                  <a:gd name="T22" fmla="*/ 81 w 88"/>
                  <a:gd name="T23" fmla="*/ 26 h 160"/>
                  <a:gd name="T24" fmla="*/ 74 w 88"/>
                  <a:gd name="T25" fmla="*/ 54 h 160"/>
                  <a:gd name="T26" fmla="*/ 14 w 88"/>
                  <a:gd name="T27" fmla="*/ 54 h 160"/>
                  <a:gd name="T28" fmla="*/ 14 w 88"/>
                  <a:gd name="T29" fmla="*/ 40 h 160"/>
                  <a:gd name="T30" fmla="*/ 74 w 88"/>
                  <a:gd name="T31" fmla="*/ 40 h 160"/>
                  <a:gd name="T32" fmla="*/ 74 w 88"/>
                  <a:gd name="T33"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60">
                    <a:moveTo>
                      <a:pt x="81" y="26"/>
                    </a:moveTo>
                    <a:cubicBezTo>
                      <a:pt x="14" y="26"/>
                      <a:pt x="14" y="26"/>
                      <a:pt x="14" y="26"/>
                    </a:cubicBezTo>
                    <a:cubicBezTo>
                      <a:pt x="14" y="7"/>
                      <a:pt x="14" y="7"/>
                      <a:pt x="14" y="7"/>
                    </a:cubicBezTo>
                    <a:cubicBezTo>
                      <a:pt x="0" y="0"/>
                      <a:pt x="0" y="0"/>
                      <a:pt x="0" y="0"/>
                    </a:cubicBezTo>
                    <a:cubicBezTo>
                      <a:pt x="0" y="153"/>
                      <a:pt x="0" y="153"/>
                      <a:pt x="0" y="153"/>
                    </a:cubicBezTo>
                    <a:cubicBezTo>
                      <a:pt x="0" y="157"/>
                      <a:pt x="3" y="160"/>
                      <a:pt x="7" y="160"/>
                    </a:cubicBezTo>
                    <a:cubicBezTo>
                      <a:pt x="10" y="160"/>
                      <a:pt x="14" y="157"/>
                      <a:pt x="14" y="153"/>
                    </a:cubicBezTo>
                    <a:cubicBezTo>
                      <a:pt x="14" y="68"/>
                      <a:pt x="14" y="68"/>
                      <a:pt x="14" y="68"/>
                    </a:cubicBezTo>
                    <a:cubicBezTo>
                      <a:pt x="81" y="68"/>
                      <a:pt x="81" y="68"/>
                      <a:pt x="81" y="68"/>
                    </a:cubicBezTo>
                    <a:cubicBezTo>
                      <a:pt x="85" y="68"/>
                      <a:pt x="88" y="65"/>
                      <a:pt x="88" y="61"/>
                    </a:cubicBezTo>
                    <a:cubicBezTo>
                      <a:pt x="88" y="33"/>
                      <a:pt x="88" y="33"/>
                      <a:pt x="88" y="33"/>
                    </a:cubicBezTo>
                    <a:cubicBezTo>
                      <a:pt x="88" y="29"/>
                      <a:pt x="85" y="26"/>
                      <a:pt x="81" y="26"/>
                    </a:cubicBezTo>
                    <a:close/>
                    <a:moveTo>
                      <a:pt x="74" y="54"/>
                    </a:moveTo>
                    <a:cubicBezTo>
                      <a:pt x="14" y="54"/>
                      <a:pt x="14" y="54"/>
                      <a:pt x="14" y="54"/>
                    </a:cubicBezTo>
                    <a:cubicBezTo>
                      <a:pt x="14" y="40"/>
                      <a:pt x="14" y="40"/>
                      <a:pt x="14" y="40"/>
                    </a:cubicBezTo>
                    <a:cubicBezTo>
                      <a:pt x="74" y="40"/>
                      <a:pt x="74" y="40"/>
                      <a:pt x="74" y="40"/>
                    </a:cubicBezTo>
                    <a:lnTo>
                      <a:pt x="74"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2">
                <a:extLst>
                  <a:ext uri="{FF2B5EF4-FFF2-40B4-BE49-F238E27FC236}">
                    <a16:creationId xmlns:a16="http://schemas.microsoft.com/office/drawing/2014/main" id="{70C43AF6-F079-43D5-AD01-53F75EC390F8}"/>
                  </a:ext>
                </a:extLst>
              </p:cNvPr>
              <p:cNvSpPr>
                <a:spLocks/>
              </p:cNvSpPr>
              <p:nvPr/>
            </p:nvSpPr>
            <p:spPr bwMode="auto">
              <a:xfrm>
                <a:off x="12940086" y="4954905"/>
                <a:ext cx="41275" cy="238125"/>
              </a:xfrm>
              <a:custGeom>
                <a:avLst/>
                <a:gdLst>
                  <a:gd name="T0" fmla="*/ 0 w 14"/>
                  <a:gd name="T1" fmla="*/ 73 h 80"/>
                  <a:gd name="T2" fmla="*/ 7 w 14"/>
                  <a:gd name="T3" fmla="*/ 80 h 80"/>
                  <a:gd name="T4" fmla="*/ 14 w 14"/>
                  <a:gd name="T5" fmla="*/ 73 h 80"/>
                  <a:gd name="T6" fmla="*/ 14 w 14"/>
                  <a:gd name="T7" fmla="*/ 0 h 80"/>
                  <a:gd name="T8" fmla="*/ 0 w 14"/>
                  <a:gd name="T9" fmla="*/ 0 h 80"/>
                  <a:gd name="T10" fmla="*/ 0 w 14"/>
                  <a:gd name="T11" fmla="*/ 73 h 80"/>
                </a:gdLst>
                <a:ahLst/>
                <a:cxnLst>
                  <a:cxn ang="0">
                    <a:pos x="T0" y="T1"/>
                  </a:cxn>
                  <a:cxn ang="0">
                    <a:pos x="T2" y="T3"/>
                  </a:cxn>
                  <a:cxn ang="0">
                    <a:pos x="T4" y="T5"/>
                  </a:cxn>
                  <a:cxn ang="0">
                    <a:pos x="T6" y="T7"/>
                  </a:cxn>
                  <a:cxn ang="0">
                    <a:pos x="T8" y="T9"/>
                  </a:cxn>
                  <a:cxn ang="0">
                    <a:pos x="T10" y="T11"/>
                  </a:cxn>
                </a:cxnLst>
                <a:rect l="0" t="0" r="r" b="b"/>
                <a:pathLst>
                  <a:path w="14" h="80">
                    <a:moveTo>
                      <a:pt x="0" y="73"/>
                    </a:moveTo>
                    <a:cubicBezTo>
                      <a:pt x="0" y="77"/>
                      <a:pt x="4" y="80"/>
                      <a:pt x="7" y="80"/>
                    </a:cubicBezTo>
                    <a:cubicBezTo>
                      <a:pt x="11" y="80"/>
                      <a:pt x="14" y="77"/>
                      <a:pt x="14" y="73"/>
                    </a:cubicBezTo>
                    <a:cubicBezTo>
                      <a:pt x="14" y="0"/>
                      <a:pt x="14" y="0"/>
                      <a:pt x="14" y="0"/>
                    </a:cubicBezTo>
                    <a:cubicBezTo>
                      <a:pt x="0" y="0"/>
                      <a:pt x="0" y="0"/>
                      <a:pt x="0" y="0"/>
                    </a:cubicBezTo>
                    <a:lnTo>
                      <a:pt x="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3">
                <a:extLst>
                  <a:ext uri="{FF2B5EF4-FFF2-40B4-BE49-F238E27FC236}">
                    <a16:creationId xmlns:a16="http://schemas.microsoft.com/office/drawing/2014/main" id="{564F7B13-9318-4CB3-A870-A1ED8092FF02}"/>
                  </a:ext>
                </a:extLst>
              </p:cNvPr>
              <p:cNvSpPr>
                <a:spLocks/>
              </p:cNvSpPr>
              <p:nvPr/>
            </p:nvSpPr>
            <p:spPr bwMode="auto">
              <a:xfrm>
                <a:off x="13608423" y="4954905"/>
                <a:ext cx="42863" cy="238125"/>
              </a:xfrm>
              <a:custGeom>
                <a:avLst/>
                <a:gdLst>
                  <a:gd name="T0" fmla="*/ 0 w 14"/>
                  <a:gd name="T1" fmla="*/ 73 h 80"/>
                  <a:gd name="T2" fmla="*/ 7 w 14"/>
                  <a:gd name="T3" fmla="*/ 80 h 80"/>
                  <a:gd name="T4" fmla="*/ 14 w 14"/>
                  <a:gd name="T5" fmla="*/ 73 h 80"/>
                  <a:gd name="T6" fmla="*/ 14 w 14"/>
                  <a:gd name="T7" fmla="*/ 0 h 80"/>
                  <a:gd name="T8" fmla="*/ 0 w 14"/>
                  <a:gd name="T9" fmla="*/ 0 h 80"/>
                  <a:gd name="T10" fmla="*/ 0 w 14"/>
                  <a:gd name="T11" fmla="*/ 73 h 80"/>
                </a:gdLst>
                <a:ahLst/>
                <a:cxnLst>
                  <a:cxn ang="0">
                    <a:pos x="T0" y="T1"/>
                  </a:cxn>
                  <a:cxn ang="0">
                    <a:pos x="T2" y="T3"/>
                  </a:cxn>
                  <a:cxn ang="0">
                    <a:pos x="T4" y="T5"/>
                  </a:cxn>
                  <a:cxn ang="0">
                    <a:pos x="T6" y="T7"/>
                  </a:cxn>
                  <a:cxn ang="0">
                    <a:pos x="T8" y="T9"/>
                  </a:cxn>
                  <a:cxn ang="0">
                    <a:pos x="T10" y="T11"/>
                  </a:cxn>
                </a:cxnLst>
                <a:rect l="0" t="0" r="r" b="b"/>
                <a:pathLst>
                  <a:path w="14" h="80">
                    <a:moveTo>
                      <a:pt x="0" y="73"/>
                    </a:moveTo>
                    <a:cubicBezTo>
                      <a:pt x="0" y="77"/>
                      <a:pt x="3" y="80"/>
                      <a:pt x="7" y="80"/>
                    </a:cubicBezTo>
                    <a:cubicBezTo>
                      <a:pt x="11" y="80"/>
                      <a:pt x="14" y="77"/>
                      <a:pt x="14" y="73"/>
                    </a:cubicBezTo>
                    <a:cubicBezTo>
                      <a:pt x="14" y="0"/>
                      <a:pt x="14" y="0"/>
                      <a:pt x="14" y="0"/>
                    </a:cubicBezTo>
                    <a:cubicBezTo>
                      <a:pt x="0" y="0"/>
                      <a:pt x="0" y="0"/>
                      <a:pt x="0" y="0"/>
                    </a:cubicBezTo>
                    <a:lnTo>
                      <a:pt x="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4">
                <a:extLst>
                  <a:ext uri="{FF2B5EF4-FFF2-40B4-BE49-F238E27FC236}">
                    <a16:creationId xmlns:a16="http://schemas.microsoft.com/office/drawing/2014/main" id="{EE698BC5-662E-43C6-B7D3-1AB8ED1D68C1}"/>
                  </a:ext>
                </a:extLst>
              </p:cNvPr>
              <p:cNvSpPr>
                <a:spLocks noEditPoints="1"/>
              </p:cNvSpPr>
              <p:nvPr/>
            </p:nvSpPr>
            <p:spPr bwMode="auto">
              <a:xfrm>
                <a:off x="12895636" y="4716780"/>
                <a:ext cx="265113" cy="476250"/>
              </a:xfrm>
              <a:custGeom>
                <a:avLst/>
                <a:gdLst>
                  <a:gd name="T0" fmla="*/ 75 w 89"/>
                  <a:gd name="T1" fmla="*/ 26 h 160"/>
                  <a:gd name="T2" fmla="*/ 7 w 89"/>
                  <a:gd name="T3" fmla="*/ 26 h 160"/>
                  <a:gd name="T4" fmla="*/ 0 w 89"/>
                  <a:gd name="T5" fmla="*/ 33 h 160"/>
                  <a:gd name="T6" fmla="*/ 0 w 89"/>
                  <a:gd name="T7" fmla="*/ 61 h 160"/>
                  <a:gd name="T8" fmla="*/ 7 w 89"/>
                  <a:gd name="T9" fmla="*/ 68 h 160"/>
                  <a:gd name="T10" fmla="*/ 75 w 89"/>
                  <a:gd name="T11" fmla="*/ 68 h 160"/>
                  <a:gd name="T12" fmla="*/ 75 w 89"/>
                  <a:gd name="T13" fmla="*/ 153 h 160"/>
                  <a:gd name="T14" fmla="*/ 82 w 89"/>
                  <a:gd name="T15" fmla="*/ 160 h 160"/>
                  <a:gd name="T16" fmla="*/ 89 w 89"/>
                  <a:gd name="T17" fmla="*/ 153 h 160"/>
                  <a:gd name="T18" fmla="*/ 89 w 89"/>
                  <a:gd name="T19" fmla="*/ 0 h 160"/>
                  <a:gd name="T20" fmla="*/ 75 w 89"/>
                  <a:gd name="T21" fmla="*/ 7 h 160"/>
                  <a:gd name="T22" fmla="*/ 75 w 89"/>
                  <a:gd name="T23" fmla="*/ 26 h 160"/>
                  <a:gd name="T24" fmla="*/ 75 w 89"/>
                  <a:gd name="T25" fmla="*/ 54 h 160"/>
                  <a:gd name="T26" fmla="*/ 14 w 89"/>
                  <a:gd name="T27" fmla="*/ 54 h 160"/>
                  <a:gd name="T28" fmla="*/ 14 w 89"/>
                  <a:gd name="T29" fmla="*/ 40 h 160"/>
                  <a:gd name="T30" fmla="*/ 75 w 89"/>
                  <a:gd name="T31" fmla="*/ 40 h 160"/>
                  <a:gd name="T32" fmla="*/ 75 w 89"/>
                  <a:gd name="T33" fmla="*/ 5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60">
                    <a:moveTo>
                      <a:pt x="75" y="26"/>
                    </a:moveTo>
                    <a:cubicBezTo>
                      <a:pt x="7" y="26"/>
                      <a:pt x="7" y="26"/>
                      <a:pt x="7" y="26"/>
                    </a:cubicBezTo>
                    <a:cubicBezTo>
                      <a:pt x="4" y="26"/>
                      <a:pt x="0" y="29"/>
                      <a:pt x="0" y="33"/>
                    </a:cubicBezTo>
                    <a:cubicBezTo>
                      <a:pt x="0" y="61"/>
                      <a:pt x="0" y="61"/>
                      <a:pt x="0" y="61"/>
                    </a:cubicBezTo>
                    <a:cubicBezTo>
                      <a:pt x="0" y="65"/>
                      <a:pt x="4" y="68"/>
                      <a:pt x="7" y="68"/>
                    </a:cubicBezTo>
                    <a:cubicBezTo>
                      <a:pt x="75" y="68"/>
                      <a:pt x="75" y="68"/>
                      <a:pt x="75" y="68"/>
                    </a:cubicBezTo>
                    <a:cubicBezTo>
                      <a:pt x="75" y="153"/>
                      <a:pt x="75" y="153"/>
                      <a:pt x="75" y="153"/>
                    </a:cubicBezTo>
                    <a:cubicBezTo>
                      <a:pt x="75" y="157"/>
                      <a:pt x="78" y="160"/>
                      <a:pt x="82" y="160"/>
                    </a:cubicBezTo>
                    <a:cubicBezTo>
                      <a:pt x="86" y="160"/>
                      <a:pt x="89" y="157"/>
                      <a:pt x="89" y="153"/>
                    </a:cubicBezTo>
                    <a:cubicBezTo>
                      <a:pt x="89" y="0"/>
                      <a:pt x="89" y="0"/>
                      <a:pt x="89" y="0"/>
                    </a:cubicBezTo>
                    <a:cubicBezTo>
                      <a:pt x="75" y="7"/>
                      <a:pt x="75" y="7"/>
                      <a:pt x="75" y="7"/>
                    </a:cubicBezTo>
                    <a:lnTo>
                      <a:pt x="75" y="26"/>
                    </a:lnTo>
                    <a:close/>
                    <a:moveTo>
                      <a:pt x="75" y="54"/>
                    </a:moveTo>
                    <a:cubicBezTo>
                      <a:pt x="14" y="54"/>
                      <a:pt x="14" y="54"/>
                      <a:pt x="14" y="54"/>
                    </a:cubicBezTo>
                    <a:cubicBezTo>
                      <a:pt x="14" y="40"/>
                      <a:pt x="14" y="40"/>
                      <a:pt x="14" y="40"/>
                    </a:cubicBezTo>
                    <a:cubicBezTo>
                      <a:pt x="75" y="40"/>
                      <a:pt x="75" y="40"/>
                      <a:pt x="75" y="40"/>
                    </a:cubicBezTo>
                    <a:lnTo>
                      <a:pt x="7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5">
                <a:extLst>
                  <a:ext uri="{FF2B5EF4-FFF2-40B4-BE49-F238E27FC236}">
                    <a16:creationId xmlns:a16="http://schemas.microsoft.com/office/drawing/2014/main" id="{2CD3B9A3-9E39-4848-A63E-0C8E82D0A735}"/>
                  </a:ext>
                </a:extLst>
              </p:cNvPr>
              <p:cNvSpPr>
                <a:spLocks noEditPoints="1"/>
              </p:cNvSpPr>
              <p:nvPr/>
            </p:nvSpPr>
            <p:spPr bwMode="auto">
              <a:xfrm>
                <a:off x="13048036" y="4388168"/>
                <a:ext cx="495300" cy="330200"/>
              </a:xfrm>
              <a:custGeom>
                <a:avLst/>
                <a:gdLst>
                  <a:gd name="T0" fmla="*/ 8 w 166"/>
                  <a:gd name="T1" fmla="*/ 111 h 111"/>
                  <a:gd name="T2" fmla="*/ 11 w 166"/>
                  <a:gd name="T3" fmla="*/ 110 h 111"/>
                  <a:gd name="T4" fmla="*/ 83 w 166"/>
                  <a:gd name="T5" fmla="*/ 73 h 111"/>
                  <a:gd name="T6" fmla="*/ 155 w 166"/>
                  <a:gd name="T7" fmla="*/ 110 h 111"/>
                  <a:gd name="T8" fmla="*/ 158 w 166"/>
                  <a:gd name="T9" fmla="*/ 111 h 111"/>
                  <a:gd name="T10" fmla="*/ 164 w 166"/>
                  <a:gd name="T11" fmla="*/ 107 h 111"/>
                  <a:gd name="T12" fmla="*/ 161 w 166"/>
                  <a:gd name="T13" fmla="*/ 98 h 111"/>
                  <a:gd name="T14" fmla="*/ 91 w 166"/>
                  <a:gd name="T15" fmla="*/ 61 h 111"/>
                  <a:gd name="T16" fmla="*/ 90 w 166"/>
                  <a:gd name="T17" fmla="*/ 60 h 111"/>
                  <a:gd name="T18" fmla="*/ 90 w 166"/>
                  <a:gd name="T19" fmla="*/ 59 h 111"/>
                  <a:gd name="T20" fmla="*/ 90 w 166"/>
                  <a:gd name="T21" fmla="*/ 48 h 111"/>
                  <a:gd name="T22" fmla="*/ 130 w 166"/>
                  <a:gd name="T23" fmla="*/ 32 h 111"/>
                  <a:gd name="T24" fmla="*/ 131 w 166"/>
                  <a:gd name="T25" fmla="*/ 31 h 111"/>
                  <a:gd name="T26" fmla="*/ 131 w 166"/>
                  <a:gd name="T27" fmla="*/ 31 h 111"/>
                  <a:gd name="T28" fmla="*/ 133 w 166"/>
                  <a:gd name="T29" fmla="*/ 30 h 111"/>
                  <a:gd name="T30" fmla="*/ 133 w 166"/>
                  <a:gd name="T31" fmla="*/ 30 h 111"/>
                  <a:gd name="T32" fmla="*/ 134 w 166"/>
                  <a:gd name="T33" fmla="*/ 28 h 111"/>
                  <a:gd name="T34" fmla="*/ 134 w 166"/>
                  <a:gd name="T35" fmla="*/ 28 h 111"/>
                  <a:gd name="T36" fmla="*/ 134 w 166"/>
                  <a:gd name="T37" fmla="*/ 28 h 111"/>
                  <a:gd name="T38" fmla="*/ 134 w 166"/>
                  <a:gd name="T39" fmla="*/ 27 h 111"/>
                  <a:gd name="T40" fmla="*/ 134 w 166"/>
                  <a:gd name="T41" fmla="*/ 26 h 111"/>
                  <a:gd name="T42" fmla="*/ 134 w 166"/>
                  <a:gd name="T43" fmla="*/ 25 h 111"/>
                  <a:gd name="T44" fmla="*/ 134 w 166"/>
                  <a:gd name="T45" fmla="*/ 25 h 111"/>
                  <a:gd name="T46" fmla="*/ 134 w 166"/>
                  <a:gd name="T47" fmla="*/ 24 h 111"/>
                  <a:gd name="T48" fmla="*/ 134 w 166"/>
                  <a:gd name="T49" fmla="*/ 23 h 111"/>
                  <a:gd name="T50" fmla="*/ 134 w 166"/>
                  <a:gd name="T51" fmla="*/ 23 h 111"/>
                  <a:gd name="T52" fmla="*/ 134 w 166"/>
                  <a:gd name="T53" fmla="*/ 23 h 111"/>
                  <a:gd name="T54" fmla="*/ 133 w 166"/>
                  <a:gd name="T55" fmla="*/ 22 h 111"/>
                  <a:gd name="T56" fmla="*/ 133 w 166"/>
                  <a:gd name="T57" fmla="*/ 21 h 111"/>
                  <a:gd name="T58" fmla="*/ 132 w 166"/>
                  <a:gd name="T59" fmla="*/ 20 h 111"/>
                  <a:gd name="T60" fmla="*/ 131 w 166"/>
                  <a:gd name="T61" fmla="*/ 20 h 111"/>
                  <a:gd name="T62" fmla="*/ 131 w 166"/>
                  <a:gd name="T63" fmla="*/ 19 h 111"/>
                  <a:gd name="T64" fmla="*/ 130 w 166"/>
                  <a:gd name="T65" fmla="*/ 19 h 111"/>
                  <a:gd name="T66" fmla="*/ 130 w 166"/>
                  <a:gd name="T67" fmla="*/ 19 h 111"/>
                  <a:gd name="T68" fmla="*/ 86 w 166"/>
                  <a:gd name="T69" fmla="*/ 1 h 111"/>
                  <a:gd name="T70" fmla="*/ 78 w 166"/>
                  <a:gd name="T71" fmla="*/ 3 h 111"/>
                  <a:gd name="T72" fmla="*/ 76 w 166"/>
                  <a:gd name="T73" fmla="*/ 8 h 111"/>
                  <a:gd name="T74" fmla="*/ 76 w 166"/>
                  <a:gd name="T75" fmla="*/ 59 h 111"/>
                  <a:gd name="T76" fmla="*/ 76 w 166"/>
                  <a:gd name="T77" fmla="*/ 61 h 111"/>
                  <a:gd name="T78" fmla="*/ 76 w 166"/>
                  <a:gd name="T79" fmla="*/ 61 h 111"/>
                  <a:gd name="T80" fmla="*/ 5 w 166"/>
                  <a:gd name="T81" fmla="*/ 98 h 111"/>
                  <a:gd name="T82" fmla="*/ 2 w 166"/>
                  <a:gd name="T83" fmla="*/ 107 h 111"/>
                  <a:gd name="T84" fmla="*/ 8 w 166"/>
                  <a:gd name="T85" fmla="*/ 111 h 111"/>
                  <a:gd name="T86" fmla="*/ 90 w 166"/>
                  <a:gd name="T87" fmla="*/ 18 h 111"/>
                  <a:gd name="T88" fmla="*/ 109 w 166"/>
                  <a:gd name="T89" fmla="*/ 25 h 111"/>
                  <a:gd name="T90" fmla="*/ 90 w 166"/>
                  <a:gd name="T91" fmla="*/ 33 h 111"/>
                  <a:gd name="T92" fmla="*/ 90 w 166"/>
                  <a:gd name="T93"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11">
                    <a:moveTo>
                      <a:pt x="8" y="111"/>
                    </a:moveTo>
                    <a:cubicBezTo>
                      <a:pt x="9" y="111"/>
                      <a:pt x="10" y="111"/>
                      <a:pt x="11" y="110"/>
                    </a:cubicBezTo>
                    <a:cubicBezTo>
                      <a:pt x="83" y="73"/>
                      <a:pt x="83" y="73"/>
                      <a:pt x="83" y="73"/>
                    </a:cubicBezTo>
                    <a:cubicBezTo>
                      <a:pt x="155" y="110"/>
                      <a:pt x="155" y="110"/>
                      <a:pt x="155" y="110"/>
                    </a:cubicBezTo>
                    <a:cubicBezTo>
                      <a:pt x="156" y="111"/>
                      <a:pt x="157" y="111"/>
                      <a:pt x="158" y="111"/>
                    </a:cubicBezTo>
                    <a:cubicBezTo>
                      <a:pt x="161" y="111"/>
                      <a:pt x="163" y="110"/>
                      <a:pt x="164" y="107"/>
                    </a:cubicBezTo>
                    <a:cubicBezTo>
                      <a:pt x="166" y="104"/>
                      <a:pt x="165" y="100"/>
                      <a:pt x="161" y="98"/>
                    </a:cubicBezTo>
                    <a:cubicBezTo>
                      <a:pt x="91" y="61"/>
                      <a:pt x="91" y="61"/>
                      <a:pt x="91" y="61"/>
                    </a:cubicBezTo>
                    <a:cubicBezTo>
                      <a:pt x="90" y="61"/>
                      <a:pt x="90" y="61"/>
                      <a:pt x="90" y="60"/>
                    </a:cubicBezTo>
                    <a:cubicBezTo>
                      <a:pt x="90" y="60"/>
                      <a:pt x="90" y="59"/>
                      <a:pt x="90" y="59"/>
                    </a:cubicBezTo>
                    <a:cubicBezTo>
                      <a:pt x="90" y="48"/>
                      <a:pt x="90" y="48"/>
                      <a:pt x="90" y="48"/>
                    </a:cubicBezTo>
                    <a:cubicBezTo>
                      <a:pt x="130" y="32"/>
                      <a:pt x="130" y="32"/>
                      <a:pt x="130" y="32"/>
                    </a:cubicBezTo>
                    <a:cubicBezTo>
                      <a:pt x="131" y="32"/>
                      <a:pt x="131" y="31"/>
                      <a:pt x="131" y="31"/>
                    </a:cubicBezTo>
                    <a:cubicBezTo>
                      <a:pt x="131" y="31"/>
                      <a:pt x="131" y="31"/>
                      <a:pt x="131" y="31"/>
                    </a:cubicBezTo>
                    <a:cubicBezTo>
                      <a:pt x="132" y="31"/>
                      <a:pt x="132" y="30"/>
                      <a:pt x="133" y="30"/>
                    </a:cubicBezTo>
                    <a:cubicBezTo>
                      <a:pt x="133" y="30"/>
                      <a:pt x="133" y="30"/>
                      <a:pt x="133" y="30"/>
                    </a:cubicBezTo>
                    <a:cubicBezTo>
                      <a:pt x="133" y="29"/>
                      <a:pt x="134" y="29"/>
                      <a:pt x="134" y="28"/>
                    </a:cubicBezTo>
                    <a:cubicBezTo>
                      <a:pt x="134" y="28"/>
                      <a:pt x="134" y="28"/>
                      <a:pt x="134" y="28"/>
                    </a:cubicBezTo>
                    <a:cubicBezTo>
                      <a:pt x="134" y="28"/>
                      <a:pt x="134" y="28"/>
                      <a:pt x="134" y="28"/>
                    </a:cubicBezTo>
                    <a:cubicBezTo>
                      <a:pt x="134" y="27"/>
                      <a:pt x="134" y="27"/>
                      <a:pt x="134" y="27"/>
                    </a:cubicBezTo>
                    <a:cubicBezTo>
                      <a:pt x="134" y="27"/>
                      <a:pt x="134" y="26"/>
                      <a:pt x="134" y="26"/>
                    </a:cubicBezTo>
                    <a:cubicBezTo>
                      <a:pt x="134" y="26"/>
                      <a:pt x="134" y="26"/>
                      <a:pt x="134" y="25"/>
                    </a:cubicBezTo>
                    <a:cubicBezTo>
                      <a:pt x="134" y="25"/>
                      <a:pt x="134" y="25"/>
                      <a:pt x="134" y="25"/>
                    </a:cubicBezTo>
                    <a:cubicBezTo>
                      <a:pt x="134" y="24"/>
                      <a:pt x="134" y="24"/>
                      <a:pt x="134" y="24"/>
                    </a:cubicBezTo>
                    <a:cubicBezTo>
                      <a:pt x="134" y="24"/>
                      <a:pt x="134" y="23"/>
                      <a:pt x="134" y="23"/>
                    </a:cubicBezTo>
                    <a:cubicBezTo>
                      <a:pt x="134" y="23"/>
                      <a:pt x="134" y="23"/>
                      <a:pt x="134" y="23"/>
                    </a:cubicBezTo>
                    <a:cubicBezTo>
                      <a:pt x="134" y="23"/>
                      <a:pt x="134" y="23"/>
                      <a:pt x="134" y="23"/>
                    </a:cubicBezTo>
                    <a:cubicBezTo>
                      <a:pt x="134" y="22"/>
                      <a:pt x="134" y="22"/>
                      <a:pt x="133" y="22"/>
                    </a:cubicBezTo>
                    <a:cubicBezTo>
                      <a:pt x="133" y="22"/>
                      <a:pt x="133" y="22"/>
                      <a:pt x="133" y="21"/>
                    </a:cubicBezTo>
                    <a:cubicBezTo>
                      <a:pt x="133" y="21"/>
                      <a:pt x="132" y="20"/>
                      <a:pt x="132" y="20"/>
                    </a:cubicBezTo>
                    <a:cubicBezTo>
                      <a:pt x="132" y="20"/>
                      <a:pt x="131" y="20"/>
                      <a:pt x="131" y="20"/>
                    </a:cubicBezTo>
                    <a:cubicBezTo>
                      <a:pt x="131" y="19"/>
                      <a:pt x="131" y="19"/>
                      <a:pt x="131" y="19"/>
                    </a:cubicBezTo>
                    <a:cubicBezTo>
                      <a:pt x="131" y="19"/>
                      <a:pt x="130" y="19"/>
                      <a:pt x="130" y="19"/>
                    </a:cubicBezTo>
                    <a:cubicBezTo>
                      <a:pt x="130" y="19"/>
                      <a:pt x="130" y="19"/>
                      <a:pt x="130" y="19"/>
                    </a:cubicBezTo>
                    <a:cubicBezTo>
                      <a:pt x="86" y="1"/>
                      <a:pt x="86" y="1"/>
                      <a:pt x="86" y="1"/>
                    </a:cubicBezTo>
                    <a:cubicBezTo>
                      <a:pt x="83" y="0"/>
                      <a:pt x="80" y="1"/>
                      <a:pt x="78" y="3"/>
                    </a:cubicBezTo>
                    <a:cubicBezTo>
                      <a:pt x="77" y="4"/>
                      <a:pt x="76" y="6"/>
                      <a:pt x="76" y="8"/>
                    </a:cubicBezTo>
                    <a:cubicBezTo>
                      <a:pt x="76" y="59"/>
                      <a:pt x="76" y="59"/>
                      <a:pt x="76" y="59"/>
                    </a:cubicBezTo>
                    <a:cubicBezTo>
                      <a:pt x="76" y="60"/>
                      <a:pt x="76" y="60"/>
                      <a:pt x="76" y="61"/>
                    </a:cubicBezTo>
                    <a:cubicBezTo>
                      <a:pt x="76" y="61"/>
                      <a:pt x="76" y="61"/>
                      <a:pt x="76" y="61"/>
                    </a:cubicBezTo>
                    <a:cubicBezTo>
                      <a:pt x="5" y="98"/>
                      <a:pt x="5" y="98"/>
                      <a:pt x="5" y="98"/>
                    </a:cubicBezTo>
                    <a:cubicBezTo>
                      <a:pt x="2" y="100"/>
                      <a:pt x="0" y="104"/>
                      <a:pt x="2" y="107"/>
                    </a:cubicBezTo>
                    <a:cubicBezTo>
                      <a:pt x="3" y="110"/>
                      <a:pt x="6" y="111"/>
                      <a:pt x="8" y="111"/>
                    </a:cubicBezTo>
                    <a:close/>
                    <a:moveTo>
                      <a:pt x="90" y="18"/>
                    </a:moveTo>
                    <a:cubicBezTo>
                      <a:pt x="109" y="25"/>
                      <a:pt x="109" y="25"/>
                      <a:pt x="109" y="25"/>
                    </a:cubicBezTo>
                    <a:cubicBezTo>
                      <a:pt x="90" y="33"/>
                      <a:pt x="90" y="33"/>
                      <a:pt x="90" y="33"/>
                    </a:cubicBezTo>
                    <a:lnTo>
                      <a:pt x="9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מציין מיקום תוכן 8">
              <a:hlinkClick r:id="rId4" action="ppaction://hlinksldjump"/>
              <a:extLst>
                <a:ext uri="{FF2B5EF4-FFF2-40B4-BE49-F238E27FC236}">
                  <a16:creationId xmlns:a16="http://schemas.microsoft.com/office/drawing/2014/main" id="{92E2776A-D55E-429E-80C6-91E99148128A}"/>
                </a:ext>
              </a:extLst>
            </p:cNvPr>
            <p:cNvSpPr txBox="1">
              <a:spLocks/>
            </p:cNvSpPr>
            <p:nvPr/>
          </p:nvSpPr>
          <p:spPr>
            <a:xfrm>
              <a:off x="1494191" y="2659492"/>
              <a:ext cx="1273558" cy="441814"/>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he-IL" sz="2000" b="1" dirty="0" err="1">
                  <a:solidFill>
                    <a:schemeClr val="accent6"/>
                  </a:solidFill>
                </a:rPr>
                <a:t>סטארטר</a:t>
              </a:r>
              <a:endParaRPr lang="he-IL" sz="2000" b="1" dirty="0">
                <a:solidFill>
                  <a:schemeClr val="accent6"/>
                </a:solidFill>
              </a:endParaRPr>
            </a:p>
          </p:txBody>
        </p:sp>
      </p:grpSp>
      <p:grpSp>
        <p:nvGrpSpPr>
          <p:cNvPr id="80" name="קבוצה 79">
            <a:extLst>
              <a:ext uri="{FF2B5EF4-FFF2-40B4-BE49-F238E27FC236}">
                <a16:creationId xmlns:a16="http://schemas.microsoft.com/office/drawing/2014/main" id="{F6D87640-8998-4610-829A-D622F08D03CF}"/>
              </a:ext>
            </a:extLst>
          </p:cNvPr>
          <p:cNvGrpSpPr/>
          <p:nvPr/>
        </p:nvGrpSpPr>
        <p:grpSpPr>
          <a:xfrm>
            <a:off x="7434223" y="2223040"/>
            <a:ext cx="1751996" cy="1473708"/>
            <a:chOff x="8634336" y="3506653"/>
            <a:chExt cx="2039094" cy="1860788"/>
          </a:xfrm>
        </p:grpSpPr>
        <p:grpSp>
          <p:nvGrpSpPr>
            <p:cNvPr id="81" name="קבוצה 80">
              <a:extLst>
                <a:ext uri="{FF2B5EF4-FFF2-40B4-BE49-F238E27FC236}">
                  <a16:creationId xmlns:a16="http://schemas.microsoft.com/office/drawing/2014/main" id="{3252C467-9955-437D-9E62-E1AEEAE8C301}"/>
                </a:ext>
              </a:extLst>
            </p:cNvPr>
            <p:cNvGrpSpPr>
              <a:grpSpLocks noChangeAspect="1"/>
            </p:cNvGrpSpPr>
            <p:nvPr/>
          </p:nvGrpSpPr>
          <p:grpSpPr>
            <a:xfrm>
              <a:off x="9262058" y="3506653"/>
              <a:ext cx="1042988" cy="1216820"/>
              <a:chOff x="15526123" y="3794443"/>
              <a:chExt cx="695325" cy="811213"/>
            </a:xfrm>
            <a:solidFill>
              <a:schemeClr val="accent6"/>
            </a:solidFill>
          </p:grpSpPr>
          <p:sp>
            <p:nvSpPr>
              <p:cNvPr id="83" name="Oval 35">
                <a:extLst>
                  <a:ext uri="{FF2B5EF4-FFF2-40B4-BE49-F238E27FC236}">
                    <a16:creationId xmlns:a16="http://schemas.microsoft.com/office/drawing/2014/main" id="{79461AB4-8809-4508-A27D-8B5A0929A9FE}"/>
                  </a:ext>
                </a:extLst>
              </p:cNvPr>
              <p:cNvSpPr>
                <a:spLocks noChangeArrowheads="1"/>
              </p:cNvSpPr>
              <p:nvPr/>
            </p:nvSpPr>
            <p:spPr bwMode="auto">
              <a:xfrm>
                <a:off x="16132548" y="4191318"/>
                <a:ext cx="88900" cy="8572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36">
                <a:extLst>
                  <a:ext uri="{FF2B5EF4-FFF2-40B4-BE49-F238E27FC236}">
                    <a16:creationId xmlns:a16="http://schemas.microsoft.com/office/drawing/2014/main" id="{09C15611-EC31-419B-B53F-58159679181A}"/>
                  </a:ext>
                </a:extLst>
              </p:cNvPr>
              <p:cNvSpPr>
                <a:spLocks noChangeArrowheads="1"/>
              </p:cNvSpPr>
              <p:nvPr/>
            </p:nvSpPr>
            <p:spPr bwMode="auto">
              <a:xfrm>
                <a:off x="16132548" y="3924618"/>
                <a:ext cx="88900" cy="8731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37">
                <a:extLst>
                  <a:ext uri="{FF2B5EF4-FFF2-40B4-BE49-F238E27FC236}">
                    <a16:creationId xmlns:a16="http://schemas.microsoft.com/office/drawing/2014/main" id="{46381EF5-57B6-4B74-BA29-A270E9D67107}"/>
                  </a:ext>
                </a:extLst>
              </p:cNvPr>
              <p:cNvSpPr>
                <a:spLocks noChangeArrowheads="1"/>
              </p:cNvSpPr>
              <p:nvPr/>
            </p:nvSpPr>
            <p:spPr bwMode="auto">
              <a:xfrm>
                <a:off x="16132548" y="4453255"/>
                <a:ext cx="88900" cy="9048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8">
                <a:extLst>
                  <a:ext uri="{FF2B5EF4-FFF2-40B4-BE49-F238E27FC236}">
                    <a16:creationId xmlns:a16="http://schemas.microsoft.com/office/drawing/2014/main" id="{7D05ECF8-2B9A-43C2-8478-CC1295AFEC20}"/>
                  </a:ext>
                </a:extLst>
              </p:cNvPr>
              <p:cNvSpPr>
                <a:spLocks/>
              </p:cNvSpPr>
              <p:nvPr/>
            </p:nvSpPr>
            <p:spPr bwMode="auto">
              <a:xfrm>
                <a:off x="15919823" y="3948430"/>
                <a:ext cx="166688" cy="569913"/>
              </a:xfrm>
              <a:custGeom>
                <a:avLst/>
                <a:gdLst>
                  <a:gd name="T0" fmla="*/ 49 w 56"/>
                  <a:gd name="T1" fmla="*/ 102 h 191"/>
                  <a:gd name="T2" fmla="*/ 56 w 56"/>
                  <a:gd name="T3" fmla="*/ 95 h 191"/>
                  <a:gd name="T4" fmla="*/ 49 w 56"/>
                  <a:gd name="T5" fmla="*/ 88 h 191"/>
                  <a:gd name="T6" fmla="*/ 34 w 56"/>
                  <a:gd name="T7" fmla="*/ 88 h 191"/>
                  <a:gd name="T8" fmla="*/ 34 w 56"/>
                  <a:gd name="T9" fmla="*/ 14 h 191"/>
                  <a:gd name="T10" fmla="*/ 49 w 56"/>
                  <a:gd name="T11" fmla="*/ 14 h 191"/>
                  <a:gd name="T12" fmla="*/ 56 w 56"/>
                  <a:gd name="T13" fmla="*/ 7 h 191"/>
                  <a:gd name="T14" fmla="*/ 49 w 56"/>
                  <a:gd name="T15" fmla="*/ 0 h 191"/>
                  <a:gd name="T16" fmla="*/ 28 w 56"/>
                  <a:gd name="T17" fmla="*/ 0 h 191"/>
                  <a:gd name="T18" fmla="*/ 22 w 56"/>
                  <a:gd name="T19" fmla="*/ 3 h 191"/>
                  <a:gd name="T20" fmla="*/ 20 w 56"/>
                  <a:gd name="T21" fmla="*/ 7 h 191"/>
                  <a:gd name="T22" fmla="*/ 20 w 56"/>
                  <a:gd name="T23" fmla="*/ 88 h 191"/>
                  <a:gd name="T24" fmla="*/ 7 w 56"/>
                  <a:gd name="T25" fmla="*/ 88 h 191"/>
                  <a:gd name="T26" fmla="*/ 0 w 56"/>
                  <a:gd name="T27" fmla="*/ 95 h 191"/>
                  <a:gd name="T28" fmla="*/ 7 w 56"/>
                  <a:gd name="T29" fmla="*/ 102 h 191"/>
                  <a:gd name="T30" fmla="*/ 20 w 56"/>
                  <a:gd name="T31" fmla="*/ 102 h 191"/>
                  <a:gd name="T32" fmla="*/ 20 w 56"/>
                  <a:gd name="T33" fmla="*/ 183 h 191"/>
                  <a:gd name="T34" fmla="*/ 21 w 56"/>
                  <a:gd name="T35" fmla="*/ 186 h 191"/>
                  <a:gd name="T36" fmla="*/ 28 w 56"/>
                  <a:gd name="T37" fmla="*/ 191 h 191"/>
                  <a:gd name="T38" fmla="*/ 49 w 56"/>
                  <a:gd name="T39" fmla="*/ 191 h 191"/>
                  <a:gd name="T40" fmla="*/ 56 w 56"/>
                  <a:gd name="T41" fmla="*/ 184 h 191"/>
                  <a:gd name="T42" fmla="*/ 49 w 56"/>
                  <a:gd name="T43" fmla="*/ 177 h 191"/>
                  <a:gd name="T44" fmla="*/ 34 w 56"/>
                  <a:gd name="T45" fmla="*/ 177 h 191"/>
                  <a:gd name="T46" fmla="*/ 34 w 56"/>
                  <a:gd name="T47" fmla="*/ 102 h 191"/>
                  <a:gd name="T48" fmla="*/ 49 w 56"/>
                  <a:gd name="T49"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91">
                    <a:moveTo>
                      <a:pt x="49" y="102"/>
                    </a:moveTo>
                    <a:cubicBezTo>
                      <a:pt x="53" y="102"/>
                      <a:pt x="56" y="99"/>
                      <a:pt x="56" y="95"/>
                    </a:cubicBezTo>
                    <a:cubicBezTo>
                      <a:pt x="56" y="91"/>
                      <a:pt x="53" y="88"/>
                      <a:pt x="49" y="88"/>
                    </a:cubicBezTo>
                    <a:cubicBezTo>
                      <a:pt x="34" y="88"/>
                      <a:pt x="34" y="88"/>
                      <a:pt x="34" y="88"/>
                    </a:cubicBezTo>
                    <a:cubicBezTo>
                      <a:pt x="34" y="14"/>
                      <a:pt x="34" y="14"/>
                      <a:pt x="34" y="14"/>
                    </a:cubicBezTo>
                    <a:cubicBezTo>
                      <a:pt x="49" y="14"/>
                      <a:pt x="49" y="14"/>
                      <a:pt x="49" y="14"/>
                    </a:cubicBezTo>
                    <a:cubicBezTo>
                      <a:pt x="53" y="14"/>
                      <a:pt x="56" y="11"/>
                      <a:pt x="56" y="7"/>
                    </a:cubicBezTo>
                    <a:cubicBezTo>
                      <a:pt x="56" y="3"/>
                      <a:pt x="53" y="0"/>
                      <a:pt x="49" y="0"/>
                    </a:cubicBezTo>
                    <a:cubicBezTo>
                      <a:pt x="28" y="0"/>
                      <a:pt x="28" y="0"/>
                      <a:pt x="28" y="0"/>
                    </a:cubicBezTo>
                    <a:cubicBezTo>
                      <a:pt x="25" y="0"/>
                      <a:pt x="23" y="1"/>
                      <a:pt x="22" y="3"/>
                    </a:cubicBezTo>
                    <a:cubicBezTo>
                      <a:pt x="21" y="4"/>
                      <a:pt x="20" y="5"/>
                      <a:pt x="20" y="7"/>
                    </a:cubicBezTo>
                    <a:cubicBezTo>
                      <a:pt x="20" y="88"/>
                      <a:pt x="20" y="88"/>
                      <a:pt x="20" y="88"/>
                    </a:cubicBezTo>
                    <a:cubicBezTo>
                      <a:pt x="7" y="88"/>
                      <a:pt x="7" y="88"/>
                      <a:pt x="7" y="88"/>
                    </a:cubicBezTo>
                    <a:cubicBezTo>
                      <a:pt x="3" y="88"/>
                      <a:pt x="0" y="91"/>
                      <a:pt x="0" y="95"/>
                    </a:cubicBezTo>
                    <a:cubicBezTo>
                      <a:pt x="0" y="99"/>
                      <a:pt x="3" y="102"/>
                      <a:pt x="7" y="102"/>
                    </a:cubicBezTo>
                    <a:cubicBezTo>
                      <a:pt x="20" y="102"/>
                      <a:pt x="20" y="102"/>
                      <a:pt x="20" y="102"/>
                    </a:cubicBezTo>
                    <a:cubicBezTo>
                      <a:pt x="20" y="183"/>
                      <a:pt x="20" y="183"/>
                      <a:pt x="20" y="183"/>
                    </a:cubicBezTo>
                    <a:cubicBezTo>
                      <a:pt x="20" y="184"/>
                      <a:pt x="21" y="185"/>
                      <a:pt x="21" y="186"/>
                    </a:cubicBezTo>
                    <a:cubicBezTo>
                      <a:pt x="22" y="189"/>
                      <a:pt x="25" y="191"/>
                      <a:pt x="28" y="191"/>
                    </a:cubicBezTo>
                    <a:cubicBezTo>
                      <a:pt x="49" y="191"/>
                      <a:pt x="49" y="191"/>
                      <a:pt x="49" y="191"/>
                    </a:cubicBezTo>
                    <a:cubicBezTo>
                      <a:pt x="53" y="191"/>
                      <a:pt x="56" y="188"/>
                      <a:pt x="56" y="184"/>
                    </a:cubicBezTo>
                    <a:cubicBezTo>
                      <a:pt x="56" y="180"/>
                      <a:pt x="53" y="177"/>
                      <a:pt x="49" y="177"/>
                    </a:cubicBezTo>
                    <a:cubicBezTo>
                      <a:pt x="34" y="177"/>
                      <a:pt x="34" y="177"/>
                      <a:pt x="34" y="177"/>
                    </a:cubicBezTo>
                    <a:cubicBezTo>
                      <a:pt x="34" y="102"/>
                      <a:pt x="34" y="102"/>
                      <a:pt x="34" y="102"/>
                    </a:cubicBezTo>
                    <a:lnTo>
                      <a:pt x="49" y="10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39">
                <a:extLst>
                  <a:ext uri="{FF2B5EF4-FFF2-40B4-BE49-F238E27FC236}">
                    <a16:creationId xmlns:a16="http://schemas.microsoft.com/office/drawing/2014/main" id="{3F565CED-2428-432F-A078-E877DD201FB4}"/>
                  </a:ext>
                </a:extLst>
              </p:cNvPr>
              <p:cNvSpPr>
                <a:spLocks noChangeArrowheads="1"/>
              </p:cNvSpPr>
              <p:nvPr/>
            </p:nvSpPr>
            <p:spPr bwMode="auto">
              <a:xfrm>
                <a:off x="15630898" y="3988118"/>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40">
                <a:extLst>
                  <a:ext uri="{FF2B5EF4-FFF2-40B4-BE49-F238E27FC236}">
                    <a16:creationId xmlns:a16="http://schemas.microsoft.com/office/drawing/2014/main" id="{1EB6F7A8-0F71-4579-B6FA-26B444D838BB}"/>
                  </a:ext>
                </a:extLst>
              </p:cNvPr>
              <p:cNvSpPr>
                <a:spLocks noChangeArrowheads="1"/>
              </p:cNvSpPr>
              <p:nvPr/>
            </p:nvSpPr>
            <p:spPr bwMode="auto">
              <a:xfrm>
                <a:off x="15719798" y="3988118"/>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41">
                <a:extLst>
                  <a:ext uri="{FF2B5EF4-FFF2-40B4-BE49-F238E27FC236}">
                    <a16:creationId xmlns:a16="http://schemas.microsoft.com/office/drawing/2014/main" id="{4E851187-898C-4AE3-AD24-E81B963A99F1}"/>
                  </a:ext>
                </a:extLst>
              </p:cNvPr>
              <p:cNvSpPr>
                <a:spLocks noChangeArrowheads="1"/>
              </p:cNvSpPr>
              <p:nvPr/>
            </p:nvSpPr>
            <p:spPr bwMode="auto">
              <a:xfrm>
                <a:off x="15630898" y="4077018"/>
                <a:ext cx="4762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42">
                <a:extLst>
                  <a:ext uri="{FF2B5EF4-FFF2-40B4-BE49-F238E27FC236}">
                    <a16:creationId xmlns:a16="http://schemas.microsoft.com/office/drawing/2014/main" id="{5D1FB9B2-1135-433A-BACB-6C7F35EFDE37}"/>
                  </a:ext>
                </a:extLst>
              </p:cNvPr>
              <p:cNvSpPr>
                <a:spLocks noChangeArrowheads="1"/>
              </p:cNvSpPr>
              <p:nvPr/>
            </p:nvSpPr>
            <p:spPr bwMode="auto">
              <a:xfrm>
                <a:off x="15719798" y="4077018"/>
                <a:ext cx="4762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43">
                <a:extLst>
                  <a:ext uri="{FF2B5EF4-FFF2-40B4-BE49-F238E27FC236}">
                    <a16:creationId xmlns:a16="http://schemas.microsoft.com/office/drawing/2014/main" id="{3D8A3BAE-99F2-4878-8CFF-DF182714FE4A}"/>
                  </a:ext>
                </a:extLst>
              </p:cNvPr>
              <p:cNvSpPr>
                <a:spLocks noChangeArrowheads="1"/>
              </p:cNvSpPr>
              <p:nvPr/>
            </p:nvSpPr>
            <p:spPr bwMode="auto">
              <a:xfrm>
                <a:off x="15630898" y="4167505"/>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44">
                <a:extLst>
                  <a:ext uri="{FF2B5EF4-FFF2-40B4-BE49-F238E27FC236}">
                    <a16:creationId xmlns:a16="http://schemas.microsoft.com/office/drawing/2014/main" id="{306DF6B1-4224-4975-9717-C6252570E209}"/>
                  </a:ext>
                </a:extLst>
              </p:cNvPr>
              <p:cNvSpPr>
                <a:spLocks noChangeArrowheads="1"/>
              </p:cNvSpPr>
              <p:nvPr/>
            </p:nvSpPr>
            <p:spPr bwMode="auto">
              <a:xfrm>
                <a:off x="15719798" y="4167505"/>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45">
                <a:extLst>
                  <a:ext uri="{FF2B5EF4-FFF2-40B4-BE49-F238E27FC236}">
                    <a16:creationId xmlns:a16="http://schemas.microsoft.com/office/drawing/2014/main" id="{62379999-21B3-4C7F-9478-A59E5317C731}"/>
                  </a:ext>
                </a:extLst>
              </p:cNvPr>
              <p:cNvSpPr>
                <a:spLocks noChangeArrowheads="1"/>
              </p:cNvSpPr>
              <p:nvPr/>
            </p:nvSpPr>
            <p:spPr bwMode="auto">
              <a:xfrm>
                <a:off x="15630898" y="4256405"/>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46">
                <a:extLst>
                  <a:ext uri="{FF2B5EF4-FFF2-40B4-BE49-F238E27FC236}">
                    <a16:creationId xmlns:a16="http://schemas.microsoft.com/office/drawing/2014/main" id="{2C870E0A-D9AC-481D-A08F-6EAF1A0721FF}"/>
                  </a:ext>
                </a:extLst>
              </p:cNvPr>
              <p:cNvSpPr>
                <a:spLocks noChangeArrowheads="1"/>
              </p:cNvSpPr>
              <p:nvPr/>
            </p:nvSpPr>
            <p:spPr bwMode="auto">
              <a:xfrm>
                <a:off x="15719798" y="4256405"/>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47">
                <a:extLst>
                  <a:ext uri="{FF2B5EF4-FFF2-40B4-BE49-F238E27FC236}">
                    <a16:creationId xmlns:a16="http://schemas.microsoft.com/office/drawing/2014/main" id="{E37FA150-DF9E-4738-8DDD-238082E8D55A}"/>
                  </a:ext>
                </a:extLst>
              </p:cNvPr>
              <p:cNvSpPr>
                <a:spLocks noChangeArrowheads="1"/>
              </p:cNvSpPr>
              <p:nvPr/>
            </p:nvSpPr>
            <p:spPr bwMode="auto">
              <a:xfrm>
                <a:off x="15630898" y="4345305"/>
                <a:ext cx="4762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48">
                <a:extLst>
                  <a:ext uri="{FF2B5EF4-FFF2-40B4-BE49-F238E27FC236}">
                    <a16:creationId xmlns:a16="http://schemas.microsoft.com/office/drawing/2014/main" id="{94A136AE-1836-4F15-8649-09CD6C687C08}"/>
                  </a:ext>
                </a:extLst>
              </p:cNvPr>
              <p:cNvSpPr>
                <a:spLocks noChangeArrowheads="1"/>
              </p:cNvSpPr>
              <p:nvPr/>
            </p:nvSpPr>
            <p:spPr bwMode="auto">
              <a:xfrm>
                <a:off x="15719798" y="4345305"/>
                <a:ext cx="47625"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49">
                <a:extLst>
                  <a:ext uri="{FF2B5EF4-FFF2-40B4-BE49-F238E27FC236}">
                    <a16:creationId xmlns:a16="http://schemas.microsoft.com/office/drawing/2014/main" id="{0269E222-273F-496B-AAE5-807512FA460B}"/>
                  </a:ext>
                </a:extLst>
              </p:cNvPr>
              <p:cNvSpPr>
                <a:spLocks noChangeArrowheads="1"/>
              </p:cNvSpPr>
              <p:nvPr/>
            </p:nvSpPr>
            <p:spPr bwMode="auto">
              <a:xfrm>
                <a:off x="15630898" y="4435793"/>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50">
                <a:extLst>
                  <a:ext uri="{FF2B5EF4-FFF2-40B4-BE49-F238E27FC236}">
                    <a16:creationId xmlns:a16="http://schemas.microsoft.com/office/drawing/2014/main" id="{134EE965-FB47-483C-8172-767D692948B5}"/>
                  </a:ext>
                </a:extLst>
              </p:cNvPr>
              <p:cNvSpPr>
                <a:spLocks noChangeArrowheads="1"/>
              </p:cNvSpPr>
              <p:nvPr/>
            </p:nvSpPr>
            <p:spPr bwMode="auto">
              <a:xfrm>
                <a:off x="15719798" y="4435793"/>
                <a:ext cx="476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51">
                <a:extLst>
                  <a:ext uri="{FF2B5EF4-FFF2-40B4-BE49-F238E27FC236}">
                    <a16:creationId xmlns:a16="http://schemas.microsoft.com/office/drawing/2014/main" id="{2448150C-5A95-496A-80E3-1F422E8FE234}"/>
                  </a:ext>
                </a:extLst>
              </p:cNvPr>
              <p:cNvSpPr>
                <a:spLocks noChangeArrowheads="1"/>
              </p:cNvSpPr>
              <p:nvPr/>
            </p:nvSpPr>
            <p:spPr bwMode="auto">
              <a:xfrm>
                <a:off x="15675348" y="4531043"/>
                <a:ext cx="47625"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52">
                <a:extLst>
                  <a:ext uri="{FF2B5EF4-FFF2-40B4-BE49-F238E27FC236}">
                    <a16:creationId xmlns:a16="http://schemas.microsoft.com/office/drawing/2014/main" id="{0DD7A0F3-4ECA-44EE-9E7F-73806BDB73F2}"/>
                  </a:ext>
                </a:extLst>
              </p:cNvPr>
              <p:cNvSpPr>
                <a:spLocks/>
              </p:cNvSpPr>
              <p:nvPr/>
            </p:nvSpPr>
            <p:spPr bwMode="auto">
              <a:xfrm>
                <a:off x="15526123" y="3794443"/>
                <a:ext cx="342900" cy="811213"/>
              </a:xfrm>
              <a:custGeom>
                <a:avLst/>
                <a:gdLst>
                  <a:gd name="T0" fmla="*/ 95 w 115"/>
                  <a:gd name="T1" fmla="*/ 32 h 272"/>
                  <a:gd name="T2" fmla="*/ 65 w 115"/>
                  <a:gd name="T3" fmla="*/ 32 h 272"/>
                  <a:gd name="T4" fmla="*/ 65 w 115"/>
                  <a:gd name="T5" fmla="*/ 7 h 272"/>
                  <a:gd name="T6" fmla="*/ 58 w 115"/>
                  <a:gd name="T7" fmla="*/ 0 h 272"/>
                  <a:gd name="T8" fmla="*/ 51 w 115"/>
                  <a:gd name="T9" fmla="*/ 7 h 272"/>
                  <a:gd name="T10" fmla="*/ 51 w 115"/>
                  <a:gd name="T11" fmla="*/ 32 h 272"/>
                  <a:gd name="T12" fmla="*/ 20 w 115"/>
                  <a:gd name="T13" fmla="*/ 32 h 272"/>
                  <a:gd name="T14" fmla="*/ 0 w 115"/>
                  <a:gd name="T15" fmla="*/ 52 h 272"/>
                  <a:gd name="T16" fmla="*/ 0 w 115"/>
                  <a:gd name="T17" fmla="*/ 272 h 272"/>
                  <a:gd name="T18" fmla="*/ 14 w 115"/>
                  <a:gd name="T19" fmla="*/ 272 h 272"/>
                  <a:gd name="T20" fmla="*/ 14 w 115"/>
                  <a:gd name="T21" fmla="*/ 52 h 272"/>
                  <a:gd name="T22" fmla="*/ 20 w 115"/>
                  <a:gd name="T23" fmla="*/ 46 h 272"/>
                  <a:gd name="T24" fmla="*/ 95 w 115"/>
                  <a:gd name="T25" fmla="*/ 46 h 272"/>
                  <a:gd name="T26" fmla="*/ 101 w 115"/>
                  <a:gd name="T27" fmla="*/ 52 h 272"/>
                  <a:gd name="T28" fmla="*/ 101 w 115"/>
                  <a:gd name="T29" fmla="*/ 272 h 272"/>
                  <a:gd name="T30" fmla="*/ 115 w 115"/>
                  <a:gd name="T31" fmla="*/ 272 h 272"/>
                  <a:gd name="T32" fmla="*/ 115 w 115"/>
                  <a:gd name="T33" fmla="*/ 52 h 272"/>
                  <a:gd name="T34" fmla="*/ 95 w 115"/>
                  <a:gd name="T35" fmla="*/ 3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5" h="272">
                    <a:moveTo>
                      <a:pt x="95" y="32"/>
                    </a:moveTo>
                    <a:cubicBezTo>
                      <a:pt x="65" y="32"/>
                      <a:pt x="65" y="32"/>
                      <a:pt x="65" y="32"/>
                    </a:cubicBezTo>
                    <a:cubicBezTo>
                      <a:pt x="65" y="7"/>
                      <a:pt x="65" y="7"/>
                      <a:pt x="65" y="7"/>
                    </a:cubicBezTo>
                    <a:cubicBezTo>
                      <a:pt x="65" y="3"/>
                      <a:pt x="62" y="0"/>
                      <a:pt x="58" y="0"/>
                    </a:cubicBezTo>
                    <a:cubicBezTo>
                      <a:pt x="54" y="0"/>
                      <a:pt x="51" y="3"/>
                      <a:pt x="51" y="7"/>
                    </a:cubicBezTo>
                    <a:cubicBezTo>
                      <a:pt x="51" y="32"/>
                      <a:pt x="51" y="32"/>
                      <a:pt x="51" y="32"/>
                    </a:cubicBezTo>
                    <a:cubicBezTo>
                      <a:pt x="20" y="32"/>
                      <a:pt x="20" y="32"/>
                      <a:pt x="20" y="32"/>
                    </a:cubicBezTo>
                    <a:cubicBezTo>
                      <a:pt x="9" y="32"/>
                      <a:pt x="0" y="41"/>
                      <a:pt x="0" y="52"/>
                    </a:cubicBezTo>
                    <a:cubicBezTo>
                      <a:pt x="0" y="272"/>
                      <a:pt x="0" y="272"/>
                      <a:pt x="0" y="272"/>
                    </a:cubicBezTo>
                    <a:cubicBezTo>
                      <a:pt x="14" y="272"/>
                      <a:pt x="14" y="272"/>
                      <a:pt x="14" y="272"/>
                    </a:cubicBezTo>
                    <a:cubicBezTo>
                      <a:pt x="14" y="52"/>
                      <a:pt x="14" y="52"/>
                      <a:pt x="14" y="52"/>
                    </a:cubicBezTo>
                    <a:cubicBezTo>
                      <a:pt x="14" y="48"/>
                      <a:pt x="17" y="46"/>
                      <a:pt x="20" y="46"/>
                    </a:cubicBezTo>
                    <a:cubicBezTo>
                      <a:pt x="95" y="46"/>
                      <a:pt x="95" y="46"/>
                      <a:pt x="95" y="46"/>
                    </a:cubicBezTo>
                    <a:cubicBezTo>
                      <a:pt x="99" y="46"/>
                      <a:pt x="101" y="48"/>
                      <a:pt x="101" y="52"/>
                    </a:cubicBezTo>
                    <a:cubicBezTo>
                      <a:pt x="101" y="272"/>
                      <a:pt x="101" y="272"/>
                      <a:pt x="101" y="272"/>
                    </a:cubicBezTo>
                    <a:cubicBezTo>
                      <a:pt x="115" y="272"/>
                      <a:pt x="115" y="272"/>
                      <a:pt x="115" y="272"/>
                    </a:cubicBezTo>
                    <a:cubicBezTo>
                      <a:pt x="115" y="52"/>
                      <a:pt x="115" y="52"/>
                      <a:pt x="115" y="52"/>
                    </a:cubicBezTo>
                    <a:cubicBezTo>
                      <a:pt x="115" y="41"/>
                      <a:pt x="106" y="32"/>
                      <a:pt x="95"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2" name="מציין מיקום תוכן 8">
              <a:hlinkClick r:id="rId5" action="ppaction://hlinksldjump"/>
              <a:extLst>
                <a:ext uri="{FF2B5EF4-FFF2-40B4-BE49-F238E27FC236}">
                  <a16:creationId xmlns:a16="http://schemas.microsoft.com/office/drawing/2014/main" id="{5CC24DE3-13CE-4772-BBB3-1F03D91F3714}"/>
                </a:ext>
              </a:extLst>
            </p:cNvPr>
            <p:cNvSpPr txBox="1">
              <a:spLocks/>
            </p:cNvSpPr>
            <p:nvPr/>
          </p:nvSpPr>
          <p:spPr>
            <a:xfrm>
              <a:off x="8634336" y="4926569"/>
              <a:ext cx="2039094" cy="440872"/>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he-IL" sz="2000" b="1" dirty="0" smtClean="0">
                  <a:solidFill>
                    <a:schemeClr val="accent6"/>
                  </a:solidFill>
                </a:rPr>
                <a:t>כיתה בעבודה</a:t>
              </a:r>
              <a:endParaRPr lang="he-IL" sz="2000" dirty="0">
                <a:solidFill>
                  <a:schemeClr val="accent6"/>
                </a:solidFill>
              </a:endParaRPr>
            </a:p>
          </p:txBody>
        </p:sp>
      </p:grpSp>
      <p:grpSp>
        <p:nvGrpSpPr>
          <p:cNvPr id="101" name="קבוצה 100">
            <a:extLst>
              <a:ext uri="{FF2B5EF4-FFF2-40B4-BE49-F238E27FC236}">
                <a16:creationId xmlns:a16="http://schemas.microsoft.com/office/drawing/2014/main" id="{FECE9946-A273-455E-8077-BCFB275E2F2C}"/>
              </a:ext>
            </a:extLst>
          </p:cNvPr>
          <p:cNvGrpSpPr/>
          <p:nvPr/>
        </p:nvGrpSpPr>
        <p:grpSpPr>
          <a:xfrm>
            <a:off x="3672419" y="2274586"/>
            <a:ext cx="3204643" cy="1729257"/>
            <a:chOff x="4015067" y="3509035"/>
            <a:chExt cx="3911528" cy="2058940"/>
          </a:xfrm>
        </p:grpSpPr>
        <p:grpSp>
          <p:nvGrpSpPr>
            <p:cNvPr id="102" name="קבוצה 101">
              <a:extLst>
                <a:ext uri="{FF2B5EF4-FFF2-40B4-BE49-F238E27FC236}">
                  <a16:creationId xmlns:a16="http://schemas.microsoft.com/office/drawing/2014/main" id="{87EA6F85-8252-4647-8CDD-3AFE7453B176}"/>
                </a:ext>
              </a:extLst>
            </p:cNvPr>
            <p:cNvGrpSpPr>
              <a:grpSpLocks noChangeAspect="1"/>
            </p:cNvGrpSpPr>
            <p:nvPr/>
          </p:nvGrpSpPr>
          <p:grpSpPr>
            <a:xfrm>
              <a:off x="5334299" y="3509035"/>
              <a:ext cx="1304925" cy="1214438"/>
              <a:chOff x="12805148" y="2913380"/>
              <a:chExt cx="869950" cy="809625"/>
            </a:xfrm>
            <a:solidFill>
              <a:schemeClr val="tx2"/>
            </a:solidFill>
          </p:grpSpPr>
          <p:sp>
            <p:nvSpPr>
              <p:cNvPr id="104" name="Freeform 79">
                <a:extLst>
                  <a:ext uri="{FF2B5EF4-FFF2-40B4-BE49-F238E27FC236}">
                    <a16:creationId xmlns:a16="http://schemas.microsoft.com/office/drawing/2014/main" id="{94F6D203-48C0-45C2-8603-5ABBBB4946AA}"/>
                  </a:ext>
                </a:extLst>
              </p:cNvPr>
              <p:cNvSpPr>
                <a:spLocks noEditPoints="1"/>
              </p:cNvSpPr>
              <p:nvPr/>
            </p:nvSpPr>
            <p:spPr bwMode="auto">
              <a:xfrm>
                <a:off x="13075023" y="2913380"/>
                <a:ext cx="600075" cy="349250"/>
              </a:xfrm>
              <a:custGeom>
                <a:avLst/>
                <a:gdLst>
                  <a:gd name="T0" fmla="*/ 199 w 201"/>
                  <a:gd name="T1" fmla="*/ 67 h 117"/>
                  <a:gd name="T2" fmla="*/ 168 w 201"/>
                  <a:gd name="T3" fmla="*/ 28 h 117"/>
                  <a:gd name="T4" fmla="*/ 163 w 201"/>
                  <a:gd name="T5" fmla="*/ 26 h 117"/>
                  <a:gd name="T6" fmla="*/ 73 w 201"/>
                  <a:gd name="T7" fmla="*/ 26 h 117"/>
                  <a:gd name="T8" fmla="*/ 73 w 201"/>
                  <a:gd name="T9" fmla="*/ 7 h 117"/>
                  <a:gd name="T10" fmla="*/ 66 w 201"/>
                  <a:gd name="T11" fmla="*/ 0 h 117"/>
                  <a:gd name="T12" fmla="*/ 38 w 201"/>
                  <a:gd name="T13" fmla="*/ 0 h 117"/>
                  <a:gd name="T14" fmla="*/ 31 w 201"/>
                  <a:gd name="T15" fmla="*/ 7 h 117"/>
                  <a:gd name="T16" fmla="*/ 31 w 201"/>
                  <a:gd name="T17" fmla="*/ 26 h 117"/>
                  <a:gd name="T18" fmla="*/ 7 w 201"/>
                  <a:gd name="T19" fmla="*/ 26 h 117"/>
                  <a:gd name="T20" fmla="*/ 0 w 201"/>
                  <a:gd name="T21" fmla="*/ 33 h 117"/>
                  <a:gd name="T22" fmla="*/ 0 w 201"/>
                  <a:gd name="T23" fmla="*/ 110 h 117"/>
                  <a:gd name="T24" fmla="*/ 2 w 201"/>
                  <a:gd name="T25" fmla="*/ 115 h 117"/>
                  <a:gd name="T26" fmla="*/ 7 w 201"/>
                  <a:gd name="T27" fmla="*/ 117 h 117"/>
                  <a:gd name="T28" fmla="*/ 163 w 201"/>
                  <a:gd name="T29" fmla="*/ 117 h 117"/>
                  <a:gd name="T30" fmla="*/ 168 w 201"/>
                  <a:gd name="T31" fmla="*/ 114 h 117"/>
                  <a:gd name="T32" fmla="*/ 199 w 201"/>
                  <a:gd name="T33" fmla="*/ 76 h 117"/>
                  <a:gd name="T34" fmla="*/ 199 w 201"/>
                  <a:gd name="T35" fmla="*/ 67 h 117"/>
                  <a:gd name="T36" fmla="*/ 45 w 201"/>
                  <a:gd name="T37" fmla="*/ 14 h 117"/>
                  <a:gd name="T38" fmla="*/ 59 w 201"/>
                  <a:gd name="T39" fmla="*/ 14 h 117"/>
                  <a:gd name="T40" fmla="*/ 59 w 201"/>
                  <a:gd name="T41" fmla="*/ 26 h 117"/>
                  <a:gd name="T42" fmla="*/ 45 w 201"/>
                  <a:gd name="T43" fmla="*/ 26 h 117"/>
                  <a:gd name="T44" fmla="*/ 45 w 201"/>
                  <a:gd name="T45" fmla="*/ 14 h 117"/>
                  <a:gd name="T46" fmla="*/ 159 w 201"/>
                  <a:gd name="T47" fmla="*/ 103 h 117"/>
                  <a:gd name="T48" fmla="*/ 14 w 201"/>
                  <a:gd name="T49" fmla="*/ 103 h 117"/>
                  <a:gd name="T50" fmla="*/ 14 w 201"/>
                  <a:gd name="T51" fmla="*/ 40 h 117"/>
                  <a:gd name="T52" fmla="*/ 159 w 201"/>
                  <a:gd name="T53" fmla="*/ 40 h 117"/>
                  <a:gd name="T54" fmla="*/ 168 w 201"/>
                  <a:gd name="T55" fmla="*/ 51 h 117"/>
                  <a:gd name="T56" fmla="*/ 117 w 201"/>
                  <a:gd name="T57" fmla="*/ 51 h 117"/>
                  <a:gd name="T58" fmla="*/ 111 w 201"/>
                  <a:gd name="T59" fmla="*/ 57 h 117"/>
                  <a:gd name="T60" fmla="*/ 117 w 201"/>
                  <a:gd name="T61" fmla="*/ 63 h 117"/>
                  <a:gd name="T62" fmla="*/ 178 w 201"/>
                  <a:gd name="T63" fmla="*/ 63 h 117"/>
                  <a:gd name="T64" fmla="*/ 178 w 201"/>
                  <a:gd name="T65" fmla="*/ 63 h 117"/>
                  <a:gd name="T66" fmla="*/ 185 w 201"/>
                  <a:gd name="T67" fmla="*/ 71 h 117"/>
                  <a:gd name="T68" fmla="*/ 159 w 201"/>
                  <a:gd name="T69" fmla="*/ 10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1" h="117">
                    <a:moveTo>
                      <a:pt x="199" y="67"/>
                    </a:moveTo>
                    <a:cubicBezTo>
                      <a:pt x="168" y="28"/>
                      <a:pt x="168" y="28"/>
                      <a:pt x="168" y="28"/>
                    </a:cubicBezTo>
                    <a:cubicBezTo>
                      <a:pt x="167" y="27"/>
                      <a:pt x="165" y="26"/>
                      <a:pt x="163" y="26"/>
                    </a:cubicBezTo>
                    <a:cubicBezTo>
                      <a:pt x="73" y="26"/>
                      <a:pt x="73" y="26"/>
                      <a:pt x="73" y="26"/>
                    </a:cubicBezTo>
                    <a:cubicBezTo>
                      <a:pt x="73" y="7"/>
                      <a:pt x="73" y="7"/>
                      <a:pt x="73" y="7"/>
                    </a:cubicBezTo>
                    <a:cubicBezTo>
                      <a:pt x="73" y="3"/>
                      <a:pt x="70" y="0"/>
                      <a:pt x="66" y="0"/>
                    </a:cubicBezTo>
                    <a:cubicBezTo>
                      <a:pt x="38" y="0"/>
                      <a:pt x="38" y="0"/>
                      <a:pt x="38" y="0"/>
                    </a:cubicBezTo>
                    <a:cubicBezTo>
                      <a:pt x="34" y="0"/>
                      <a:pt x="31" y="3"/>
                      <a:pt x="31" y="7"/>
                    </a:cubicBezTo>
                    <a:cubicBezTo>
                      <a:pt x="31" y="26"/>
                      <a:pt x="31" y="26"/>
                      <a:pt x="31" y="26"/>
                    </a:cubicBezTo>
                    <a:cubicBezTo>
                      <a:pt x="7" y="26"/>
                      <a:pt x="7" y="26"/>
                      <a:pt x="7" y="26"/>
                    </a:cubicBezTo>
                    <a:cubicBezTo>
                      <a:pt x="3" y="26"/>
                      <a:pt x="0" y="29"/>
                      <a:pt x="0" y="33"/>
                    </a:cubicBezTo>
                    <a:cubicBezTo>
                      <a:pt x="0" y="110"/>
                      <a:pt x="0" y="110"/>
                      <a:pt x="0" y="110"/>
                    </a:cubicBezTo>
                    <a:cubicBezTo>
                      <a:pt x="0" y="112"/>
                      <a:pt x="1" y="113"/>
                      <a:pt x="2" y="115"/>
                    </a:cubicBezTo>
                    <a:cubicBezTo>
                      <a:pt x="3" y="116"/>
                      <a:pt x="5" y="117"/>
                      <a:pt x="7" y="117"/>
                    </a:cubicBezTo>
                    <a:cubicBezTo>
                      <a:pt x="163" y="117"/>
                      <a:pt x="163" y="117"/>
                      <a:pt x="163" y="117"/>
                    </a:cubicBezTo>
                    <a:cubicBezTo>
                      <a:pt x="165" y="117"/>
                      <a:pt x="167" y="116"/>
                      <a:pt x="168" y="114"/>
                    </a:cubicBezTo>
                    <a:cubicBezTo>
                      <a:pt x="199" y="76"/>
                      <a:pt x="199" y="76"/>
                      <a:pt x="199" y="76"/>
                    </a:cubicBezTo>
                    <a:cubicBezTo>
                      <a:pt x="201" y="73"/>
                      <a:pt x="201" y="70"/>
                      <a:pt x="199" y="67"/>
                    </a:cubicBezTo>
                    <a:close/>
                    <a:moveTo>
                      <a:pt x="45" y="14"/>
                    </a:moveTo>
                    <a:cubicBezTo>
                      <a:pt x="59" y="14"/>
                      <a:pt x="59" y="14"/>
                      <a:pt x="59" y="14"/>
                    </a:cubicBezTo>
                    <a:cubicBezTo>
                      <a:pt x="59" y="26"/>
                      <a:pt x="59" y="26"/>
                      <a:pt x="59" y="26"/>
                    </a:cubicBezTo>
                    <a:cubicBezTo>
                      <a:pt x="45" y="26"/>
                      <a:pt x="45" y="26"/>
                      <a:pt x="45" y="26"/>
                    </a:cubicBezTo>
                    <a:lnTo>
                      <a:pt x="45" y="14"/>
                    </a:lnTo>
                    <a:close/>
                    <a:moveTo>
                      <a:pt x="159" y="103"/>
                    </a:moveTo>
                    <a:cubicBezTo>
                      <a:pt x="14" y="103"/>
                      <a:pt x="14" y="103"/>
                      <a:pt x="14" y="103"/>
                    </a:cubicBezTo>
                    <a:cubicBezTo>
                      <a:pt x="14" y="40"/>
                      <a:pt x="14" y="40"/>
                      <a:pt x="14" y="40"/>
                    </a:cubicBezTo>
                    <a:cubicBezTo>
                      <a:pt x="159" y="40"/>
                      <a:pt x="159" y="40"/>
                      <a:pt x="159" y="40"/>
                    </a:cubicBezTo>
                    <a:cubicBezTo>
                      <a:pt x="168" y="51"/>
                      <a:pt x="168" y="51"/>
                      <a:pt x="168" y="51"/>
                    </a:cubicBezTo>
                    <a:cubicBezTo>
                      <a:pt x="117" y="51"/>
                      <a:pt x="117" y="51"/>
                      <a:pt x="117" y="51"/>
                    </a:cubicBezTo>
                    <a:cubicBezTo>
                      <a:pt x="114" y="51"/>
                      <a:pt x="111" y="54"/>
                      <a:pt x="111" y="57"/>
                    </a:cubicBezTo>
                    <a:cubicBezTo>
                      <a:pt x="111" y="60"/>
                      <a:pt x="114" y="63"/>
                      <a:pt x="117" y="63"/>
                    </a:cubicBezTo>
                    <a:cubicBezTo>
                      <a:pt x="178" y="63"/>
                      <a:pt x="178" y="63"/>
                      <a:pt x="178" y="63"/>
                    </a:cubicBezTo>
                    <a:cubicBezTo>
                      <a:pt x="178" y="63"/>
                      <a:pt x="178" y="63"/>
                      <a:pt x="178" y="63"/>
                    </a:cubicBezTo>
                    <a:cubicBezTo>
                      <a:pt x="185" y="71"/>
                      <a:pt x="185" y="71"/>
                      <a:pt x="185" y="71"/>
                    </a:cubicBezTo>
                    <a:lnTo>
                      <a:pt x="159"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80">
                <a:extLst>
                  <a:ext uri="{FF2B5EF4-FFF2-40B4-BE49-F238E27FC236}">
                    <a16:creationId xmlns:a16="http://schemas.microsoft.com/office/drawing/2014/main" id="{E3C463EB-0B0A-46E0-82B1-FA654431CF5A}"/>
                  </a:ext>
                </a:extLst>
              </p:cNvPr>
              <p:cNvSpPr>
                <a:spLocks/>
              </p:cNvSpPr>
              <p:nvPr/>
            </p:nvSpPr>
            <p:spPr bwMode="auto">
              <a:xfrm>
                <a:off x="13319498" y="3143568"/>
                <a:ext cx="211138" cy="34925"/>
              </a:xfrm>
              <a:custGeom>
                <a:avLst/>
                <a:gdLst>
                  <a:gd name="T0" fmla="*/ 65 w 71"/>
                  <a:gd name="T1" fmla="*/ 0 h 12"/>
                  <a:gd name="T2" fmla="*/ 6 w 71"/>
                  <a:gd name="T3" fmla="*/ 0 h 12"/>
                  <a:gd name="T4" fmla="*/ 0 w 71"/>
                  <a:gd name="T5" fmla="*/ 6 h 12"/>
                  <a:gd name="T6" fmla="*/ 6 w 71"/>
                  <a:gd name="T7" fmla="*/ 12 h 12"/>
                  <a:gd name="T8" fmla="*/ 65 w 71"/>
                  <a:gd name="T9" fmla="*/ 12 h 12"/>
                  <a:gd name="T10" fmla="*/ 71 w 71"/>
                  <a:gd name="T11" fmla="*/ 6 h 12"/>
                  <a:gd name="T12" fmla="*/ 65 w 7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1" h="12">
                    <a:moveTo>
                      <a:pt x="65" y="0"/>
                    </a:moveTo>
                    <a:cubicBezTo>
                      <a:pt x="6" y="0"/>
                      <a:pt x="6" y="0"/>
                      <a:pt x="6" y="0"/>
                    </a:cubicBezTo>
                    <a:cubicBezTo>
                      <a:pt x="3" y="0"/>
                      <a:pt x="0" y="3"/>
                      <a:pt x="0" y="6"/>
                    </a:cubicBezTo>
                    <a:cubicBezTo>
                      <a:pt x="0" y="10"/>
                      <a:pt x="3" y="12"/>
                      <a:pt x="6" y="12"/>
                    </a:cubicBezTo>
                    <a:cubicBezTo>
                      <a:pt x="65" y="12"/>
                      <a:pt x="65" y="12"/>
                      <a:pt x="65" y="12"/>
                    </a:cubicBezTo>
                    <a:cubicBezTo>
                      <a:pt x="68" y="12"/>
                      <a:pt x="71" y="10"/>
                      <a:pt x="71" y="6"/>
                    </a:cubicBezTo>
                    <a:cubicBezTo>
                      <a:pt x="71" y="3"/>
                      <a:pt x="68"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81">
                <a:extLst>
                  <a:ext uri="{FF2B5EF4-FFF2-40B4-BE49-F238E27FC236}">
                    <a16:creationId xmlns:a16="http://schemas.microsoft.com/office/drawing/2014/main" id="{E802FC15-ABE1-4EFF-B558-7BE41537D51F}"/>
                  </a:ext>
                </a:extLst>
              </p:cNvPr>
              <p:cNvSpPr>
                <a:spLocks/>
              </p:cNvSpPr>
              <p:nvPr/>
            </p:nvSpPr>
            <p:spPr bwMode="auto">
              <a:xfrm>
                <a:off x="12970248" y="3292793"/>
                <a:ext cx="180975" cy="34925"/>
              </a:xfrm>
              <a:custGeom>
                <a:avLst/>
                <a:gdLst>
                  <a:gd name="T0" fmla="*/ 0 w 61"/>
                  <a:gd name="T1" fmla="*/ 6 h 12"/>
                  <a:gd name="T2" fmla="*/ 6 w 61"/>
                  <a:gd name="T3" fmla="*/ 12 h 12"/>
                  <a:gd name="T4" fmla="*/ 55 w 61"/>
                  <a:gd name="T5" fmla="*/ 12 h 12"/>
                  <a:gd name="T6" fmla="*/ 61 w 61"/>
                  <a:gd name="T7" fmla="*/ 6 h 12"/>
                  <a:gd name="T8" fmla="*/ 55 w 61"/>
                  <a:gd name="T9" fmla="*/ 0 h 12"/>
                  <a:gd name="T10" fmla="*/ 6 w 61"/>
                  <a:gd name="T11" fmla="*/ 0 h 12"/>
                  <a:gd name="T12" fmla="*/ 0 w 6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0" y="6"/>
                    </a:moveTo>
                    <a:cubicBezTo>
                      <a:pt x="0" y="9"/>
                      <a:pt x="3" y="12"/>
                      <a:pt x="6" y="12"/>
                    </a:cubicBezTo>
                    <a:cubicBezTo>
                      <a:pt x="55" y="12"/>
                      <a:pt x="55" y="12"/>
                      <a:pt x="55" y="12"/>
                    </a:cubicBezTo>
                    <a:cubicBezTo>
                      <a:pt x="58" y="12"/>
                      <a:pt x="61" y="9"/>
                      <a:pt x="61" y="6"/>
                    </a:cubicBezTo>
                    <a:cubicBezTo>
                      <a:pt x="61" y="3"/>
                      <a:pt x="58" y="0"/>
                      <a:pt x="55" y="0"/>
                    </a:cubicBezTo>
                    <a:cubicBezTo>
                      <a:pt x="6" y="0"/>
                      <a:pt x="6" y="0"/>
                      <a:pt x="6" y="0"/>
                    </a:cubicBezTo>
                    <a:cubicBezTo>
                      <a:pt x="3" y="0"/>
                      <a:pt x="0" y="3"/>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82">
                <a:extLst>
                  <a:ext uri="{FF2B5EF4-FFF2-40B4-BE49-F238E27FC236}">
                    <a16:creationId xmlns:a16="http://schemas.microsoft.com/office/drawing/2014/main" id="{698BC8B0-E123-4801-B2AE-8FC824EA6DE0}"/>
                  </a:ext>
                </a:extLst>
              </p:cNvPr>
              <p:cNvSpPr>
                <a:spLocks noEditPoints="1"/>
              </p:cNvSpPr>
              <p:nvPr/>
            </p:nvSpPr>
            <p:spPr bwMode="auto">
              <a:xfrm>
                <a:off x="12805148" y="3126105"/>
                <a:ext cx="663575" cy="596900"/>
              </a:xfrm>
              <a:custGeom>
                <a:avLst/>
                <a:gdLst>
                  <a:gd name="T0" fmla="*/ 163 w 222"/>
                  <a:gd name="T1" fmla="*/ 167 h 200"/>
                  <a:gd name="T2" fmla="*/ 163 w 222"/>
                  <a:gd name="T3" fmla="*/ 91 h 200"/>
                  <a:gd name="T4" fmla="*/ 195 w 222"/>
                  <a:gd name="T5" fmla="*/ 91 h 200"/>
                  <a:gd name="T6" fmla="*/ 202 w 222"/>
                  <a:gd name="T7" fmla="*/ 84 h 200"/>
                  <a:gd name="T8" fmla="*/ 202 w 222"/>
                  <a:gd name="T9" fmla="*/ 58 h 200"/>
                  <a:gd name="T10" fmla="*/ 188 w 222"/>
                  <a:gd name="T11" fmla="*/ 58 h 200"/>
                  <a:gd name="T12" fmla="*/ 188 w 222"/>
                  <a:gd name="T13" fmla="*/ 77 h 200"/>
                  <a:gd name="T14" fmla="*/ 42 w 222"/>
                  <a:gd name="T15" fmla="*/ 77 h 200"/>
                  <a:gd name="T16" fmla="*/ 17 w 222"/>
                  <a:gd name="T17" fmla="*/ 46 h 200"/>
                  <a:gd name="T18" fmla="*/ 22 w 222"/>
                  <a:gd name="T19" fmla="*/ 39 h 200"/>
                  <a:gd name="T20" fmla="*/ 23 w 222"/>
                  <a:gd name="T21" fmla="*/ 39 h 200"/>
                  <a:gd name="T22" fmla="*/ 67 w 222"/>
                  <a:gd name="T23" fmla="*/ 39 h 200"/>
                  <a:gd name="T24" fmla="*/ 73 w 222"/>
                  <a:gd name="T25" fmla="*/ 33 h 200"/>
                  <a:gd name="T26" fmla="*/ 67 w 222"/>
                  <a:gd name="T27" fmla="*/ 27 h 200"/>
                  <a:gd name="T28" fmla="*/ 32 w 222"/>
                  <a:gd name="T29" fmla="*/ 27 h 200"/>
                  <a:gd name="T30" fmla="*/ 42 w 222"/>
                  <a:gd name="T31" fmla="*/ 14 h 200"/>
                  <a:gd name="T32" fmla="*/ 78 w 222"/>
                  <a:gd name="T33" fmla="*/ 14 h 200"/>
                  <a:gd name="T34" fmla="*/ 78 w 222"/>
                  <a:gd name="T35" fmla="*/ 0 h 200"/>
                  <a:gd name="T36" fmla="*/ 39 w 222"/>
                  <a:gd name="T37" fmla="*/ 0 h 200"/>
                  <a:gd name="T38" fmla="*/ 33 w 222"/>
                  <a:gd name="T39" fmla="*/ 3 h 200"/>
                  <a:gd name="T40" fmla="*/ 2 w 222"/>
                  <a:gd name="T41" fmla="*/ 41 h 200"/>
                  <a:gd name="T42" fmla="*/ 2 w 222"/>
                  <a:gd name="T43" fmla="*/ 50 h 200"/>
                  <a:gd name="T44" fmla="*/ 33 w 222"/>
                  <a:gd name="T45" fmla="*/ 89 h 200"/>
                  <a:gd name="T46" fmla="*/ 39 w 222"/>
                  <a:gd name="T47" fmla="*/ 91 h 200"/>
                  <a:gd name="T48" fmla="*/ 121 w 222"/>
                  <a:gd name="T49" fmla="*/ 91 h 200"/>
                  <a:gd name="T50" fmla="*/ 121 w 222"/>
                  <a:gd name="T51" fmla="*/ 168 h 200"/>
                  <a:gd name="T52" fmla="*/ 75 w 222"/>
                  <a:gd name="T53" fmla="*/ 186 h 200"/>
                  <a:gd name="T54" fmla="*/ 74 w 222"/>
                  <a:gd name="T55" fmla="*/ 196 h 200"/>
                  <a:gd name="T56" fmla="*/ 79 w 222"/>
                  <a:gd name="T57" fmla="*/ 199 h 200"/>
                  <a:gd name="T58" fmla="*/ 84 w 222"/>
                  <a:gd name="T59" fmla="*/ 197 h 200"/>
                  <a:gd name="T60" fmla="*/ 147 w 222"/>
                  <a:gd name="T61" fmla="*/ 181 h 200"/>
                  <a:gd name="T62" fmla="*/ 210 w 222"/>
                  <a:gd name="T63" fmla="*/ 197 h 200"/>
                  <a:gd name="T64" fmla="*/ 220 w 222"/>
                  <a:gd name="T65" fmla="*/ 196 h 200"/>
                  <a:gd name="T66" fmla="*/ 219 w 222"/>
                  <a:gd name="T67" fmla="*/ 186 h 200"/>
                  <a:gd name="T68" fmla="*/ 163 w 222"/>
                  <a:gd name="T69" fmla="*/ 167 h 200"/>
                  <a:gd name="T70" fmla="*/ 135 w 222"/>
                  <a:gd name="T71" fmla="*/ 91 h 200"/>
                  <a:gd name="T72" fmla="*/ 149 w 222"/>
                  <a:gd name="T73" fmla="*/ 91 h 200"/>
                  <a:gd name="T74" fmla="*/ 149 w 222"/>
                  <a:gd name="T75" fmla="*/ 167 h 200"/>
                  <a:gd name="T76" fmla="*/ 147 w 222"/>
                  <a:gd name="T77" fmla="*/ 167 h 200"/>
                  <a:gd name="T78" fmla="*/ 135 w 222"/>
                  <a:gd name="T79" fmla="*/ 167 h 200"/>
                  <a:gd name="T80" fmla="*/ 135 w 222"/>
                  <a:gd name="T81" fmla="*/ 9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00">
                    <a:moveTo>
                      <a:pt x="163" y="167"/>
                    </a:moveTo>
                    <a:cubicBezTo>
                      <a:pt x="163" y="91"/>
                      <a:pt x="163" y="91"/>
                      <a:pt x="163" y="91"/>
                    </a:cubicBezTo>
                    <a:cubicBezTo>
                      <a:pt x="195" y="91"/>
                      <a:pt x="195" y="91"/>
                      <a:pt x="195" y="91"/>
                    </a:cubicBezTo>
                    <a:cubicBezTo>
                      <a:pt x="198" y="91"/>
                      <a:pt x="202" y="88"/>
                      <a:pt x="202" y="84"/>
                    </a:cubicBezTo>
                    <a:cubicBezTo>
                      <a:pt x="202" y="58"/>
                      <a:pt x="202" y="58"/>
                      <a:pt x="202" y="58"/>
                    </a:cubicBezTo>
                    <a:cubicBezTo>
                      <a:pt x="188" y="58"/>
                      <a:pt x="188" y="58"/>
                      <a:pt x="188" y="58"/>
                    </a:cubicBezTo>
                    <a:cubicBezTo>
                      <a:pt x="188" y="77"/>
                      <a:pt x="188" y="77"/>
                      <a:pt x="188" y="77"/>
                    </a:cubicBezTo>
                    <a:cubicBezTo>
                      <a:pt x="42" y="77"/>
                      <a:pt x="42" y="77"/>
                      <a:pt x="42" y="77"/>
                    </a:cubicBezTo>
                    <a:cubicBezTo>
                      <a:pt x="17" y="46"/>
                      <a:pt x="17" y="46"/>
                      <a:pt x="17" y="46"/>
                    </a:cubicBezTo>
                    <a:cubicBezTo>
                      <a:pt x="22" y="39"/>
                      <a:pt x="22" y="39"/>
                      <a:pt x="22" y="39"/>
                    </a:cubicBezTo>
                    <a:cubicBezTo>
                      <a:pt x="22" y="39"/>
                      <a:pt x="23" y="39"/>
                      <a:pt x="23" y="39"/>
                    </a:cubicBezTo>
                    <a:cubicBezTo>
                      <a:pt x="67" y="39"/>
                      <a:pt x="67" y="39"/>
                      <a:pt x="67" y="39"/>
                    </a:cubicBezTo>
                    <a:cubicBezTo>
                      <a:pt x="70" y="39"/>
                      <a:pt x="73" y="37"/>
                      <a:pt x="73" y="33"/>
                    </a:cubicBezTo>
                    <a:cubicBezTo>
                      <a:pt x="73" y="30"/>
                      <a:pt x="70" y="27"/>
                      <a:pt x="67" y="27"/>
                    </a:cubicBezTo>
                    <a:cubicBezTo>
                      <a:pt x="32" y="27"/>
                      <a:pt x="32" y="27"/>
                      <a:pt x="32" y="27"/>
                    </a:cubicBezTo>
                    <a:cubicBezTo>
                      <a:pt x="42" y="14"/>
                      <a:pt x="42" y="14"/>
                      <a:pt x="42" y="14"/>
                    </a:cubicBezTo>
                    <a:cubicBezTo>
                      <a:pt x="78" y="14"/>
                      <a:pt x="78" y="14"/>
                      <a:pt x="78" y="14"/>
                    </a:cubicBezTo>
                    <a:cubicBezTo>
                      <a:pt x="78" y="0"/>
                      <a:pt x="78" y="0"/>
                      <a:pt x="78" y="0"/>
                    </a:cubicBezTo>
                    <a:cubicBezTo>
                      <a:pt x="39" y="0"/>
                      <a:pt x="39" y="0"/>
                      <a:pt x="39" y="0"/>
                    </a:cubicBezTo>
                    <a:cubicBezTo>
                      <a:pt x="37" y="0"/>
                      <a:pt x="35" y="1"/>
                      <a:pt x="33" y="3"/>
                    </a:cubicBezTo>
                    <a:cubicBezTo>
                      <a:pt x="2" y="41"/>
                      <a:pt x="2" y="41"/>
                      <a:pt x="2" y="41"/>
                    </a:cubicBezTo>
                    <a:cubicBezTo>
                      <a:pt x="0" y="44"/>
                      <a:pt x="0" y="48"/>
                      <a:pt x="2" y="50"/>
                    </a:cubicBezTo>
                    <a:cubicBezTo>
                      <a:pt x="33" y="89"/>
                      <a:pt x="33" y="89"/>
                      <a:pt x="33" y="89"/>
                    </a:cubicBezTo>
                    <a:cubicBezTo>
                      <a:pt x="35" y="91"/>
                      <a:pt x="37" y="91"/>
                      <a:pt x="39" y="91"/>
                    </a:cubicBezTo>
                    <a:cubicBezTo>
                      <a:pt x="121" y="91"/>
                      <a:pt x="121" y="91"/>
                      <a:pt x="121" y="91"/>
                    </a:cubicBezTo>
                    <a:cubicBezTo>
                      <a:pt x="121" y="168"/>
                      <a:pt x="121" y="168"/>
                      <a:pt x="121" y="168"/>
                    </a:cubicBezTo>
                    <a:cubicBezTo>
                      <a:pt x="102" y="171"/>
                      <a:pt x="85" y="178"/>
                      <a:pt x="75" y="186"/>
                    </a:cubicBezTo>
                    <a:cubicBezTo>
                      <a:pt x="72" y="189"/>
                      <a:pt x="72" y="193"/>
                      <a:pt x="74" y="196"/>
                    </a:cubicBezTo>
                    <a:cubicBezTo>
                      <a:pt x="75" y="198"/>
                      <a:pt x="77" y="199"/>
                      <a:pt x="79" y="199"/>
                    </a:cubicBezTo>
                    <a:cubicBezTo>
                      <a:pt x="81" y="199"/>
                      <a:pt x="83" y="198"/>
                      <a:pt x="84" y="197"/>
                    </a:cubicBezTo>
                    <a:cubicBezTo>
                      <a:pt x="96" y="187"/>
                      <a:pt x="121" y="181"/>
                      <a:pt x="147" y="181"/>
                    </a:cubicBezTo>
                    <a:cubicBezTo>
                      <a:pt x="173" y="181"/>
                      <a:pt x="198" y="187"/>
                      <a:pt x="210" y="197"/>
                    </a:cubicBezTo>
                    <a:cubicBezTo>
                      <a:pt x="213" y="200"/>
                      <a:pt x="217" y="199"/>
                      <a:pt x="220" y="196"/>
                    </a:cubicBezTo>
                    <a:cubicBezTo>
                      <a:pt x="222" y="193"/>
                      <a:pt x="222" y="189"/>
                      <a:pt x="219" y="186"/>
                    </a:cubicBezTo>
                    <a:cubicBezTo>
                      <a:pt x="207" y="176"/>
                      <a:pt x="187" y="169"/>
                      <a:pt x="163" y="167"/>
                    </a:cubicBezTo>
                    <a:close/>
                    <a:moveTo>
                      <a:pt x="135" y="91"/>
                    </a:moveTo>
                    <a:cubicBezTo>
                      <a:pt x="149" y="91"/>
                      <a:pt x="149" y="91"/>
                      <a:pt x="149" y="91"/>
                    </a:cubicBezTo>
                    <a:cubicBezTo>
                      <a:pt x="149" y="167"/>
                      <a:pt x="149" y="167"/>
                      <a:pt x="149" y="167"/>
                    </a:cubicBezTo>
                    <a:cubicBezTo>
                      <a:pt x="148" y="167"/>
                      <a:pt x="148" y="167"/>
                      <a:pt x="147" y="167"/>
                    </a:cubicBezTo>
                    <a:cubicBezTo>
                      <a:pt x="143" y="167"/>
                      <a:pt x="139" y="167"/>
                      <a:pt x="135" y="167"/>
                    </a:cubicBezTo>
                    <a:lnTo>
                      <a:pt x="135"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83">
                <a:extLst>
                  <a:ext uri="{FF2B5EF4-FFF2-40B4-BE49-F238E27FC236}">
                    <a16:creationId xmlns:a16="http://schemas.microsoft.com/office/drawing/2014/main" id="{B83AAEC3-2CEB-474C-9427-AD5AE9B68D77}"/>
                  </a:ext>
                </a:extLst>
              </p:cNvPr>
              <p:cNvSpPr>
                <a:spLocks noChangeArrowheads="1"/>
              </p:cNvSpPr>
              <p:nvPr/>
            </p:nvSpPr>
            <p:spPr bwMode="auto">
              <a:xfrm>
                <a:off x="13211548" y="3089593"/>
                <a:ext cx="53975"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3" name="מציין מיקום תוכן 8">
              <a:hlinkClick r:id="rId6" action="ppaction://hlinksldjump"/>
              <a:extLst>
                <a:ext uri="{FF2B5EF4-FFF2-40B4-BE49-F238E27FC236}">
                  <a16:creationId xmlns:a16="http://schemas.microsoft.com/office/drawing/2014/main" id="{F665E0AA-3495-40ED-963F-E1B4D91AD85B}"/>
                </a:ext>
              </a:extLst>
            </p:cNvPr>
            <p:cNvSpPr txBox="1">
              <a:spLocks/>
            </p:cNvSpPr>
            <p:nvPr/>
          </p:nvSpPr>
          <p:spPr>
            <a:xfrm>
              <a:off x="4015067" y="4847976"/>
              <a:ext cx="3911528" cy="719999"/>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None/>
              </a:pPr>
              <a:r>
                <a:rPr lang="he-IL" sz="2000" b="1" dirty="0" smtClean="0">
                  <a:solidFill>
                    <a:schemeClr val="accent6"/>
                  </a:solidFill>
                </a:rPr>
                <a:t>המסלול הירוק להכשרה מקצועית בשיתוף מעסיקים</a:t>
              </a:r>
              <a:endParaRPr lang="he-IL" sz="2000" dirty="0">
                <a:solidFill>
                  <a:schemeClr val="accent6"/>
                </a:solidFill>
              </a:endParaRPr>
            </a:p>
          </p:txBody>
        </p:sp>
      </p:grpSp>
    </p:spTree>
    <p:extLst>
      <p:ext uri="{BB962C8B-B14F-4D97-AF65-F5344CB8AC3E}">
        <p14:creationId xmlns:p14="http://schemas.microsoft.com/office/powerpoint/2010/main" val="411786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CFD821-599A-433A-A7FE-18AB4B3BAE44}"/>
              </a:ext>
            </a:extLst>
          </p:cNvPr>
          <p:cNvSpPr>
            <a:spLocks noGrp="1"/>
          </p:cNvSpPr>
          <p:nvPr>
            <p:ph type="title"/>
          </p:nvPr>
        </p:nvSpPr>
        <p:spPr>
          <a:xfrm>
            <a:off x="739570" y="355293"/>
            <a:ext cx="10675012" cy="577851"/>
          </a:xfrm>
        </p:spPr>
        <p:txBody>
          <a:bodyPr vert="horz" lIns="91440" tIns="45720" rIns="91440" bIns="45720" rtlCol="1" anchor="ctr">
            <a:noAutofit/>
          </a:bodyPr>
          <a:lstStyle/>
          <a:p>
            <a:r>
              <a:rPr lang="he-IL" sz="3600" dirty="0"/>
              <a:t>הכשרה מקצועית </a:t>
            </a:r>
            <a:r>
              <a:rPr lang="he-IL" sz="3600" dirty="0" smtClean="0"/>
              <a:t>בחניכות - </a:t>
            </a:r>
            <a:r>
              <a:rPr lang="he-IL" sz="3600" dirty="0"/>
              <a:t>סטארטר</a:t>
            </a:r>
            <a:endParaRPr lang="en-US" sz="3600" dirty="0"/>
          </a:p>
        </p:txBody>
      </p:sp>
      <p:sp>
        <p:nvSpPr>
          <p:cNvPr id="5" name="מציין מיקום של מספר שקופית 4">
            <a:extLst>
              <a:ext uri="{FF2B5EF4-FFF2-40B4-BE49-F238E27FC236}">
                <a16:creationId xmlns:a16="http://schemas.microsoft.com/office/drawing/2014/main" id="{A7F44656-F4ED-4BFB-A70F-60AD687AA8FA}"/>
              </a:ext>
            </a:extLst>
          </p:cNvPr>
          <p:cNvSpPr>
            <a:spLocks noGrp="1"/>
          </p:cNvSpPr>
          <p:nvPr>
            <p:ph type="sldNum" sz="quarter" idx="12"/>
          </p:nvPr>
        </p:nvSpPr>
        <p:spPr/>
        <p:txBody>
          <a:bodyPr/>
          <a:lstStyle/>
          <a:p>
            <a:fld id="{609A418F-9275-49D5-8046-09A4D500D22A}" type="slidenum">
              <a:rPr lang="en-US" smtClean="0"/>
              <a:pPr/>
              <a:t>9</a:t>
            </a:fld>
            <a:endParaRPr lang="en-US"/>
          </a:p>
        </p:txBody>
      </p:sp>
      <p:sp>
        <p:nvSpPr>
          <p:cNvPr id="15" name="מציין מיקום תוכן 8">
            <a:extLst>
              <a:ext uri="{FF2B5EF4-FFF2-40B4-BE49-F238E27FC236}">
                <a16:creationId xmlns:a16="http://schemas.microsoft.com/office/drawing/2014/main" id="{1D4924AA-62AD-4684-BA7E-D33D6C8552F3}"/>
              </a:ext>
            </a:extLst>
          </p:cNvPr>
          <p:cNvSpPr txBox="1">
            <a:spLocks/>
          </p:cNvSpPr>
          <p:nvPr/>
        </p:nvSpPr>
        <p:spPr>
          <a:xfrm>
            <a:off x="542925" y="1150098"/>
            <a:ext cx="10936269" cy="3854519"/>
          </a:xfrm>
          <a:prstGeom prst="rect">
            <a:avLst/>
          </a:prstGeom>
        </p:spPr>
        <p:txBody>
          <a:bodyPr vert="horz" lIns="91440" tIns="45720" rIns="91440" bIns="45720" rtlCol="1">
            <a:noAutofit/>
          </a:bodyPr>
          <a:lstStyle>
            <a:lvl1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800" b="1" kern="1200" baseline="0">
                <a:solidFill>
                  <a:schemeClr val="tx2"/>
                </a:solidFill>
                <a:latin typeface="News Gothic MT" panose="020B0504020203020204" pitchFamily="34" charset="0"/>
                <a:ea typeface="+mn-ea"/>
                <a:cs typeface="Gisha" panose="020B0502040204020203" pitchFamily="34" charset="-79"/>
              </a:defRPr>
            </a:lvl1pPr>
            <a:lvl2pPr marL="360000" indent="-360000" algn="r" defTabSz="914400" rtl="1" eaLnBrk="1" latinLnBrk="0" hangingPunct="1">
              <a:lnSpc>
                <a:spcPct val="100000"/>
              </a:lnSpc>
              <a:spcBef>
                <a:spcPts val="1400"/>
              </a:spcBef>
              <a:buClr>
                <a:schemeClr val="tx2"/>
              </a:buClr>
              <a:buSzPct val="80000"/>
              <a:buFont typeface="Wingdings" panose="05000000000000000000" pitchFamily="2" charset="2"/>
              <a:buChar char=""/>
              <a:defRPr sz="2400" kern="1200" baseline="0">
                <a:solidFill>
                  <a:schemeClr val="tx1"/>
                </a:solidFill>
                <a:latin typeface="News Gothic MT" panose="020B0504020203020204" pitchFamily="34" charset="0"/>
                <a:ea typeface="+mn-ea"/>
                <a:cs typeface="Gisha" panose="020B0502040204020203" pitchFamily="34" charset="-79"/>
              </a:defRPr>
            </a:lvl2pPr>
            <a:lvl3pPr marL="684000" indent="-324000" algn="r" defTabSz="914400" rtl="1" eaLnBrk="1" latinLnBrk="0" hangingPunct="1">
              <a:lnSpc>
                <a:spcPct val="100000"/>
              </a:lnSpc>
              <a:spcBef>
                <a:spcPts val="700"/>
              </a:spcBef>
              <a:buClr>
                <a:schemeClr val="tx2"/>
              </a:buClr>
              <a:buSzPct val="80000"/>
              <a:buFont typeface="Wingdings" panose="05000000000000000000" pitchFamily="2" charset="2"/>
              <a:buChar char=""/>
              <a:defRPr sz="2000" kern="1200" baseline="0">
                <a:solidFill>
                  <a:schemeClr val="tx1"/>
                </a:solidFill>
                <a:latin typeface="News Gothic MT" panose="020B0504020203020204" pitchFamily="34" charset="0"/>
                <a:ea typeface="+mn-ea"/>
                <a:cs typeface="Gisha" panose="020B0502040204020203" pitchFamily="34" charset="-79"/>
              </a:defRPr>
            </a:lvl3pPr>
            <a:lvl4pPr marL="972000" indent="-288000" algn="r" defTabSz="914400" rtl="1" eaLnBrk="1" latinLnBrk="0" hangingPunct="1">
              <a:lnSpc>
                <a:spcPct val="100000"/>
              </a:lnSpc>
              <a:spcBef>
                <a:spcPts val="500"/>
              </a:spcBef>
              <a:buClr>
                <a:schemeClr val="tx2"/>
              </a:buClr>
              <a:buSzPct val="80000"/>
              <a:buFont typeface="Wingdings" panose="05000000000000000000" pitchFamily="2" charset="2"/>
              <a:buChar char=""/>
              <a:defRPr sz="1800" kern="1200" baseline="0">
                <a:solidFill>
                  <a:schemeClr val="tx1"/>
                </a:solidFill>
                <a:latin typeface="News Gothic MT" panose="020B0504020203020204" pitchFamily="34" charset="0"/>
                <a:ea typeface="+mn-ea"/>
                <a:cs typeface="Gisha" panose="020B0502040204020203" pitchFamily="34" charset="-79"/>
              </a:defRPr>
            </a:lvl4pPr>
            <a:lvl5pPr marL="0" indent="0" algn="r" defTabSz="914400" rtl="1" eaLnBrk="1" latinLnBrk="0" hangingPunct="1">
              <a:lnSpc>
                <a:spcPct val="100000"/>
              </a:lnSpc>
              <a:spcBef>
                <a:spcPts val="1400"/>
              </a:spcBef>
              <a:buClr>
                <a:schemeClr val="tx2"/>
              </a:buClr>
              <a:buSzPct val="80000"/>
              <a:buFont typeface="Wingdings" panose="05000000000000000000" pitchFamily="2" charset="2"/>
              <a:buNone/>
              <a:defRPr sz="2400" b="1" kern="1200" baseline="0">
                <a:solidFill>
                  <a:schemeClr val="tx1"/>
                </a:solidFill>
                <a:latin typeface="News Gothic MT" panose="020B0504020203020204" pitchFamily="34" charset="0"/>
                <a:ea typeface="+mn-ea"/>
                <a:cs typeface="Gisha" panose="020B0502040204020203" pitchFamily="34" charset="-79"/>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spcBef>
                <a:spcPts val="0"/>
              </a:spcBef>
            </a:pPr>
            <a:r>
              <a:rPr lang="he-IL" sz="2000" dirty="0"/>
              <a:t>מסלול ייחודי להכשרה מקצועית בחניכות </a:t>
            </a:r>
            <a:r>
              <a:rPr lang="en-US" sz="2000" dirty="0"/>
              <a:t> (apprenticeship</a:t>
            </a:r>
            <a:r>
              <a:rPr lang="he-IL" sz="2000" dirty="0"/>
              <a:t>, אשר נחשבת בעולם כאחד הכלים המובילים לפיתוח הון אנושי, צמצום אבטלה והגדלת הפריון של המשק הכלכלי</a:t>
            </a:r>
            <a:r>
              <a:rPr lang="en-US" sz="2000" dirty="0" smtClean="0"/>
              <a:t>.</a:t>
            </a:r>
            <a:endParaRPr lang="en-US" sz="2000" dirty="0"/>
          </a:p>
          <a:p>
            <a:pPr lvl="1">
              <a:lnSpc>
                <a:spcPct val="150000"/>
              </a:lnSpc>
              <a:spcBef>
                <a:spcPts val="0"/>
              </a:spcBef>
            </a:pPr>
            <a:r>
              <a:rPr lang="he-IL" sz="2000" b="0" dirty="0" smtClean="0">
                <a:solidFill>
                  <a:schemeClr val="tx1"/>
                </a:solidFill>
              </a:rPr>
              <a:t>תכנית </a:t>
            </a:r>
            <a:r>
              <a:rPr lang="he-IL" sz="2000" b="0" dirty="0">
                <a:solidFill>
                  <a:schemeClr val="tx1"/>
                </a:solidFill>
              </a:rPr>
              <a:t>הלימודים משלבת הכשרה עיונית ומעשית במוסד ההכשרה, לצד עבודה בשכר אצל מעסיק בליווי חונך מטעמו, ורכישת מיומנויות במקום העבודה. </a:t>
            </a:r>
            <a:endParaRPr lang="he-IL" sz="2000" b="0" dirty="0" smtClean="0">
              <a:solidFill>
                <a:schemeClr val="tx1"/>
              </a:solidFill>
            </a:endParaRPr>
          </a:p>
          <a:p>
            <a:pPr lvl="1">
              <a:lnSpc>
                <a:spcPct val="150000"/>
              </a:lnSpc>
              <a:spcBef>
                <a:spcPts val="0"/>
              </a:spcBef>
            </a:pPr>
            <a:r>
              <a:rPr lang="he-IL" sz="2000" dirty="0" smtClean="0"/>
              <a:t>התכנית </a:t>
            </a:r>
            <a:r>
              <a:rPr lang="he-IL" sz="2000" dirty="0"/>
              <a:t>מיועדת לתת מענה לצרכי המעסיקים הזקוקים לעובדים מיומנים ומקצועיים במקצועות נדרשים </a:t>
            </a:r>
            <a:r>
              <a:rPr lang="he-IL" sz="2000" dirty="0" smtClean="0"/>
              <a:t>במשק ולדורשי </a:t>
            </a:r>
            <a:r>
              <a:rPr lang="he-IL" sz="2000" dirty="0"/>
              <a:t>עבודה או עובדים בלתי מקצועיים המעוניינים לרכוש מקצוע, ניסיון בעבודה, קידום מקצועי ועבודה בשכר בשילוב לימודי הכשרה.</a:t>
            </a:r>
          </a:p>
          <a:p>
            <a:pPr lvl="1">
              <a:lnSpc>
                <a:spcPct val="150000"/>
              </a:lnSpc>
              <a:spcBef>
                <a:spcPts val="0"/>
              </a:spcBef>
            </a:pPr>
            <a:r>
              <a:rPr lang="he-IL" sz="2000" dirty="0" smtClean="0"/>
              <a:t>ההכשרות </a:t>
            </a:r>
            <a:r>
              <a:rPr lang="he-IL" sz="2000" dirty="0"/>
              <a:t>מתקיימות בכל הארץ ובמגוון רחב של מקצועות בהם נדרשים עובדים מיומנים ומקצועיים</a:t>
            </a:r>
            <a:r>
              <a:rPr lang="he-IL" sz="2000" dirty="0" smtClean="0"/>
              <a:t>.</a:t>
            </a:r>
            <a:endParaRPr lang="he-IL" sz="2000" dirty="0"/>
          </a:p>
        </p:txBody>
      </p:sp>
    </p:spTree>
    <p:extLst>
      <p:ext uri="{BB962C8B-B14F-4D97-AF65-F5344CB8AC3E}">
        <p14:creationId xmlns:p14="http://schemas.microsoft.com/office/powerpoint/2010/main" val="1641596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Labor &amp; Social">
      <a:dk1>
        <a:sysClr val="windowText" lastClr="000000"/>
      </a:dk1>
      <a:lt1>
        <a:sysClr val="window" lastClr="FFFFFF"/>
      </a:lt1>
      <a:dk2>
        <a:srgbClr val="4D4DFF"/>
      </a:dk2>
      <a:lt2>
        <a:srgbClr val="E7E6E6"/>
      </a:lt2>
      <a:accent1>
        <a:srgbClr val="E3F200"/>
      </a:accent1>
      <a:accent2>
        <a:srgbClr val="A89EFF"/>
      </a:accent2>
      <a:accent3>
        <a:srgbClr val="FF6B6B"/>
      </a:accent3>
      <a:accent4>
        <a:srgbClr val="FF9966"/>
      </a:accent4>
      <a:accent5>
        <a:srgbClr val="EF38CE"/>
      </a:accent5>
      <a:accent6>
        <a:srgbClr val="2BFFB0"/>
      </a:accent6>
      <a:hlink>
        <a:srgbClr val="4D4DFF"/>
      </a:hlink>
      <a:folHlink>
        <a:srgbClr val="A89EFF"/>
      </a:folHlink>
    </a:clrScheme>
    <a:fontScheme name="התאמה אישית 1">
      <a:majorFont>
        <a:latin typeface="Gisha"/>
        <a:ea typeface=""/>
        <a:cs typeface="Times New Roman"/>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3546</TotalTime>
  <Words>2265</Words>
  <Application>Microsoft Office PowerPoint</Application>
  <PresentationFormat>מסך רחב</PresentationFormat>
  <Paragraphs>280</Paragraphs>
  <Slides>23</Slides>
  <Notes>19</Notes>
  <HiddenSlides>3</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23</vt:i4>
      </vt:variant>
    </vt:vector>
  </HeadingPairs>
  <TitlesOfParts>
    <vt:vector size="30" baseType="lpstr">
      <vt:lpstr>Arial</vt:lpstr>
      <vt:lpstr>Calibri</vt:lpstr>
      <vt:lpstr>Calibri Light</vt:lpstr>
      <vt:lpstr>Gisha</vt:lpstr>
      <vt:lpstr>News Gothic MT</vt:lpstr>
      <vt:lpstr>Wingdings</vt:lpstr>
      <vt:lpstr>ערכת נושא Office</vt:lpstr>
      <vt:lpstr>ההכשרה שלנו - ההצלחה שלכם!</vt:lpstr>
      <vt:lpstr> האגף להכשרה מקצועית ולפיתוח כוח אדם  </vt:lpstr>
      <vt:lpstr>אתר חדש לאגף להכשרה מקצועית</vt:lpstr>
      <vt:lpstr>הכשרה למקצוע - קצת מספרים...</vt:lpstr>
      <vt:lpstr>הכשרות מקצועיות בענף המלונאות</vt:lpstr>
      <vt:lpstr>הכשרות מקצועיות בענף המלונאות</vt:lpstr>
      <vt:lpstr>מסלול מופ"ת - מקצוע ופיתוח תעסוקתי</vt:lpstr>
      <vt:lpstr>הכשרות מקצועיות בשיתוף מעסיקים</vt:lpstr>
      <vt:lpstr>הכשרה מקצועית בחניכות - סטארטר</vt:lpstr>
      <vt:lpstr>הכשרה מקצועית בחניכות - סטארטר</vt:lpstr>
      <vt:lpstr>המסלול הירוק להכשרה מקצועית בשיתוף מעסיקים</vt:lpstr>
      <vt:lpstr>המסלול הירוק להכשרה מקצועית בשיתוף מעסיקים</vt:lpstr>
      <vt:lpstr>המסלול הירוק להכשרה מקצועית בשיתוף מעסיקים</vt:lpstr>
      <vt:lpstr>כיתה בעבודה</vt:lpstr>
      <vt:lpstr>כיתה בעבודה</vt:lpstr>
      <vt:lpstr>כיתה בעבודה - השינויים המרכזיים בנוהל</vt:lpstr>
      <vt:lpstr>כיתה בעבודה- השינויים המרכזיים בנוהל</vt:lpstr>
      <vt:lpstr>כיתה בעבודה- תמורה</vt:lpstr>
      <vt:lpstr>כיתה בעבודה</vt:lpstr>
      <vt:lpstr>מסלול הכשרה בעבודה (OJT)</vt:lpstr>
      <vt:lpstr>מסלול הכשרה בעבודה (OJT)</vt:lpstr>
      <vt:lpstr>תכנית השוברים להכשרה מקצועית</vt:lpstr>
      <vt:lpstr>תודה!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studio3new</dc:creator>
  <cp:lastModifiedBy>חן עבאדי</cp:lastModifiedBy>
  <cp:revision>263</cp:revision>
  <dcterms:created xsi:type="dcterms:W3CDTF">2018-05-22T12:52:40Z</dcterms:created>
  <dcterms:modified xsi:type="dcterms:W3CDTF">2021-07-28T07:20:41Z</dcterms:modified>
</cp:coreProperties>
</file>